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0"/>
  </p:notesMasterIdLst>
  <p:sldIdLst>
    <p:sldId id="367" r:id="rId5"/>
    <p:sldId id="1798" r:id="rId6"/>
    <p:sldId id="1794" r:id="rId7"/>
    <p:sldId id="1795" r:id="rId8"/>
    <p:sldId id="1796" r:id="rId9"/>
    <p:sldId id="1784" r:id="rId10"/>
    <p:sldId id="1484" r:id="rId11"/>
    <p:sldId id="1464" r:id="rId12"/>
    <p:sldId id="460" r:id="rId13"/>
    <p:sldId id="1474" r:id="rId14"/>
    <p:sldId id="1797" r:id="rId15"/>
    <p:sldId id="1799" r:id="rId16"/>
    <p:sldId id="1800" r:id="rId17"/>
    <p:sldId id="1802" r:id="rId18"/>
    <p:sldId id="1801" r:id="rId19"/>
    <p:sldId id="1803" r:id="rId20"/>
    <p:sldId id="1285" r:id="rId21"/>
    <p:sldId id="1287" r:id="rId22"/>
    <p:sldId id="1804" r:id="rId23"/>
    <p:sldId id="1808" r:id="rId24"/>
    <p:sldId id="1807" r:id="rId25"/>
    <p:sldId id="1471" r:id="rId26"/>
    <p:sldId id="1102" r:id="rId27"/>
    <p:sldId id="1814" r:id="rId28"/>
    <p:sldId id="1395" r:id="rId29"/>
    <p:sldId id="1229" r:id="rId30"/>
    <p:sldId id="1407" r:id="rId31"/>
    <p:sldId id="1477" r:id="rId32"/>
    <p:sldId id="1249" r:id="rId33"/>
    <p:sldId id="1452" r:id="rId34"/>
    <p:sldId id="1321" r:id="rId35"/>
    <p:sldId id="1809" r:id="rId36"/>
    <p:sldId id="1805" r:id="rId37"/>
    <p:sldId id="1810" r:id="rId38"/>
    <p:sldId id="1812" r:id="rId39"/>
    <p:sldId id="1401" r:id="rId40"/>
    <p:sldId id="1455" r:id="rId41"/>
    <p:sldId id="1491" r:id="rId42"/>
    <p:sldId id="1284" r:id="rId43"/>
    <p:sldId id="1338" r:id="rId44"/>
    <p:sldId id="1457" r:id="rId45"/>
    <p:sldId id="1347" r:id="rId46"/>
    <p:sldId id="1337" r:id="rId47"/>
    <p:sldId id="1815" r:id="rId48"/>
    <p:sldId id="1248" r:id="rId49"/>
    <p:sldId id="1413" r:id="rId50"/>
    <p:sldId id="1220" r:id="rId51"/>
    <p:sldId id="1816" r:id="rId52"/>
    <p:sldId id="1267" r:id="rId53"/>
    <p:sldId id="1817" r:id="rId54"/>
    <p:sldId id="1355" r:id="rId55"/>
    <p:sldId id="1359" r:id="rId56"/>
    <p:sldId id="1357" r:id="rId57"/>
    <p:sldId id="1412" r:id="rId58"/>
    <p:sldId id="1358" r:id="rId59"/>
    <p:sldId id="1406" r:id="rId60"/>
    <p:sldId id="1295" r:id="rId61"/>
    <p:sldId id="1296" r:id="rId62"/>
    <p:sldId id="1447" r:id="rId63"/>
    <p:sldId id="1433" r:id="rId64"/>
    <p:sldId id="1303" r:id="rId65"/>
    <p:sldId id="1448" r:id="rId66"/>
    <p:sldId id="1434" r:id="rId67"/>
    <p:sldId id="1435" r:id="rId68"/>
    <p:sldId id="1436" r:id="rId69"/>
    <p:sldId id="1437" r:id="rId70"/>
    <p:sldId id="1444" r:id="rId71"/>
    <p:sldId id="1772" r:id="rId72"/>
    <p:sldId id="1363" r:id="rId73"/>
    <p:sldId id="514" r:id="rId74"/>
    <p:sldId id="1479" r:id="rId75"/>
    <p:sldId id="1667" r:id="rId76"/>
    <p:sldId id="1773" r:id="rId77"/>
    <p:sldId id="1759" r:id="rId78"/>
    <p:sldId id="1818" r:id="rId79"/>
    <p:sldId id="1819" r:id="rId80"/>
    <p:sldId id="1763" r:id="rId81"/>
    <p:sldId id="445" r:id="rId82"/>
    <p:sldId id="1822" r:id="rId83"/>
    <p:sldId id="1766" r:id="rId84"/>
    <p:sldId id="1823" r:id="rId85"/>
    <p:sldId id="1824" r:id="rId86"/>
    <p:sldId id="1825" r:id="rId87"/>
    <p:sldId id="1820" r:id="rId88"/>
    <p:sldId id="1821" r:id="rId89"/>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064" userDrawn="1">
          <p15:clr>
            <a:srgbClr val="A4A3A4"/>
          </p15:clr>
        </p15:guide>
        <p15:guide id="2" pos="28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291C6D-7E93-9A60-833B-6134A80C7E07}" name="Oreskes, Naomi" initials="NO" userId="S::oreskes@fas.harvard.edu::88c98192-d873-4f7b-9b6e-a377adde6559" providerId="AD"/>
  <p188:author id="{37F2A2FC-714A-213E-6B17-6F2708E05472}" name="Conway, Hannah" initials="CH" userId="S::hannahconway@g.harvard.edu::d87d5027-5ac5-4e5b-b62e-dcadc9e373d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000000"/>
    <a:srgbClr val="FFFFFF"/>
    <a:srgbClr val="FF5C29"/>
    <a:srgbClr val="D83A28"/>
    <a:srgbClr val="CCC0AC"/>
    <a:srgbClr val="E0D0BB"/>
    <a:srgbClr val="ED5524"/>
    <a:srgbClr val="FFC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CAC74C-E074-4B0A-AD19-0440EAA4446F}" v="46" dt="2026-06-21T13:19:23.9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1370"/>
  </p:normalViewPr>
  <p:slideViewPr>
    <p:cSldViewPr snapToGrid="0" snapToObjects="1">
      <p:cViewPr varScale="1">
        <p:scale>
          <a:sx n="58" d="100"/>
          <a:sy n="58" d="100"/>
        </p:scale>
        <p:origin x="352" y="36"/>
      </p:cViewPr>
      <p:guideLst>
        <p:guide orient="horz" pos="2064"/>
        <p:guide pos="2856"/>
      </p:guideLst>
    </p:cSldViewPr>
  </p:slideViewPr>
  <p:outlineViewPr>
    <p:cViewPr>
      <p:scale>
        <a:sx n="33" d="100"/>
        <a:sy n="33" d="100"/>
      </p:scale>
      <p:origin x="0" y="4616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entin Lancrenon" userId="6592d7ac-7d5c-4c2e-8cdd-d557fc06263a" providerId="ADAL" clId="{65C877C9-7746-48E7-B01D-69AC5EFC4E22}"/>
    <pc:docChg chg="undo custSel modSld">
      <pc:chgData name="Quentin Lancrenon" userId="6592d7ac-7d5c-4c2e-8cdd-d557fc06263a" providerId="ADAL" clId="{65C877C9-7746-48E7-B01D-69AC5EFC4E22}" dt="2026-06-21T13:19:48.644" v="191" actId="20577"/>
      <pc:docMkLst>
        <pc:docMk/>
      </pc:docMkLst>
      <pc:sldChg chg="modSp">
        <pc:chgData name="Quentin Lancrenon" userId="6592d7ac-7d5c-4c2e-8cdd-d557fc06263a" providerId="ADAL" clId="{65C877C9-7746-48E7-B01D-69AC5EFC4E22}" dt="2026-06-21T13:14:01.822" v="121"/>
        <pc:sldMkLst>
          <pc:docMk/>
          <pc:sldMk cId="0" sldId="514"/>
        </pc:sldMkLst>
        <pc:spChg chg="mod">
          <ac:chgData name="Quentin Lancrenon" userId="6592d7ac-7d5c-4c2e-8cdd-d557fc06263a" providerId="ADAL" clId="{65C877C9-7746-48E7-B01D-69AC5EFC4E22}" dt="2026-06-21T13:14:01.822" v="121"/>
          <ac:spMkLst>
            <pc:docMk/>
            <pc:sldMk cId="0" sldId="514"/>
            <ac:spMk id="5" creationId="{B67F0FCC-636C-3F31-41C2-986E684B40A4}"/>
          </ac:spMkLst>
        </pc:spChg>
      </pc:sldChg>
      <pc:sldChg chg="modSp mod">
        <pc:chgData name="Quentin Lancrenon" userId="6592d7ac-7d5c-4c2e-8cdd-d557fc06263a" providerId="ADAL" clId="{65C877C9-7746-48E7-B01D-69AC5EFC4E22}" dt="2026-06-21T13:05:00.371" v="78" actId="115"/>
        <pc:sldMkLst>
          <pc:docMk/>
          <pc:sldMk cId="2865834582" sldId="1248"/>
        </pc:sldMkLst>
        <pc:spChg chg="mod">
          <ac:chgData name="Quentin Lancrenon" userId="6592d7ac-7d5c-4c2e-8cdd-d557fc06263a" providerId="ADAL" clId="{65C877C9-7746-48E7-B01D-69AC5EFC4E22}" dt="2026-06-21T13:05:00.371" v="78" actId="115"/>
          <ac:spMkLst>
            <pc:docMk/>
            <pc:sldMk cId="2865834582" sldId="1248"/>
            <ac:spMk id="3" creationId="{FC2B0AD3-F6BB-BAC3-31CE-DF128DCF4849}"/>
          </ac:spMkLst>
        </pc:spChg>
      </pc:sldChg>
      <pc:sldChg chg="modSp mod">
        <pc:chgData name="Quentin Lancrenon" userId="6592d7ac-7d5c-4c2e-8cdd-d557fc06263a" providerId="ADAL" clId="{65C877C9-7746-48E7-B01D-69AC5EFC4E22}" dt="2026-06-21T13:06:23.262" v="82"/>
        <pc:sldMkLst>
          <pc:docMk/>
          <pc:sldMk cId="2914911498" sldId="1267"/>
        </pc:sldMkLst>
        <pc:spChg chg="mod">
          <ac:chgData name="Quentin Lancrenon" userId="6592d7ac-7d5c-4c2e-8cdd-d557fc06263a" providerId="ADAL" clId="{65C877C9-7746-48E7-B01D-69AC5EFC4E22}" dt="2026-06-21T13:05:53.344" v="79" actId="20577"/>
          <ac:spMkLst>
            <pc:docMk/>
            <pc:sldMk cId="2914911498" sldId="1267"/>
            <ac:spMk id="2" creationId="{BCB91569-685A-7248-9B9B-7119B47F015A}"/>
          </ac:spMkLst>
        </pc:spChg>
        <pc:spChg chg="mod">
          <ac:chgData name="Quentin Lancrenon" userId="6592d7ac-7d5c-4c2e-8cdd-d557fc06263a" providerId="ADAL" clId="{65C877C9-7746-48E7-B01D-69AC5EFC4E22}" dt="2026-06-21T13:06:23.262" v="82"/>
          <ac:spMkLst>
            <pc:docMk/>
            <pc:sldMk cId="2914911498" sldId="1267"/>
            <ac:spMk id="25" creationId="{4A4905E6-9770-2895-1FC0-AD2EB60AB18E}"/>
          </ac:spMkLst>
        </pc:spChg>
      </pc:sldChg>
      <pc:sldChg chg="modSp mod">
        <pc:chgData name="Quentin Lancrenon" userId="6592d7ac-7d5c-4c2e-8cdd-d557fc06263a" providerId="ADAL" clId="{65C877C9-7746-48E7-B01D-69AC5EFC4E22}" dt="2026-06-21T13:10:55.999" v="100" actId="404"/>
        <pc:sldMkLst>
          <pc:docMk/>
          <pc:sldMk cId="1560390003" sldId="1295"/>
        </pc:sldMkLst>
        <pc:spChg chg="mod">
          <ac:chgData name="Quentin Lancrenon" userId="6592d7ac-7d5c-4c2e-8cdd-d557fc06263a" providerId="ADAL" clId="{65C877C9-7746-48E7-B01D-69AC5EFC4E22}" dt="2026-06-21T13:09:36.196" v="97" actId="403"/>
          <ac:spMkLst>
            <pc:docMk/>
            <pc:sldMk cId="1560390003" sldId="1295"/>
            <ac:spMk id="2" creationId="{998E48BD-41BA-724C-88EB-F1CC903FB243}"/>
          </ac:spMkLst>
        </pc:spChg>
        <pc:spChg chg="mod">
          <ac:chgData name="Quentin Lancrenon" userId="6592d7ac-7d5c-4c2e-8cdd-d557fc06263a" providerId="ADAL" clId="{65C877C9-7746-48E7-B01D-69AC5EFC4E22}" dt="2026-06-21T13:10:55.999" v="100" actId="404"/>
          <ac:spMkLst>
            <pc:docMk/>
            <pc:sldMk cId="1560390003" sldId="1295"/>
            <ac:spMk id="3" creationId="{9D4D7B1F-8158-1C4E-B48D-98A747A8DE2E}"/>
          </ac:spMkLst>
        </pc:spChg>
      </pc:sldChg>
      <pc:sldChg chg="modSp">
        <pc:chgData name="Quentin Lancrenon" userId="6592d7ac-7d5c-4c2e-8cdd-d557fc06263a" providerId="ADAL" clId="{65C877C9-7746-48E7-B01D-69AC5EFC4E22}" dt="2026-06-21T13:11:06.956" v="101"/>
        <pc:sldMkLst>
          <pc:docMk/>
          <pc:sldMk cId="2490544827" sldId="1296"/>
        </pc:sldMkLst>
        <pc:spChg chg="mod">
          <ac:chgData name="Quentin Lancrenon" userId="6592d7ac-7d5c-4c2e-8cdd-d557fc06263a" providerId="ADAL" clId="{65C877C9-7746-48E7-B01D-69AC5EFC4E22}" dt="2026-06-21T13:11:06.956" v="101"/>
          <ac:spMkLst>
            <pc:docMk/>
            <pc:sldMk cId="2490544827" sldId="1296"/>
            <ac:spMk id="2" creationId="{401ECB68-2BBF-5A4B-90B5-7F14FA35DFAB}"/>
          </ac:spMkLst>
        </pc:spChg>
      </pc:sldChg>
      <pc:sldChg chg="modSp mod">
        <pc:chgData name="Quentin Lancrenon" userId="6592d7ac-7d5c-4c2e-8cdd-d557fc06263a" providerId="ADAL" clId="{65C877C9-7746-48E7-B01D-69AC5EFC4E22}" dt="2026-06-21T13:11:50.428" v="111" actId="1076"/>
        <pc:sldMkLst>
          <pc:docMk/>
          <pc:sldMk cId="1670243133" sldId="1303"/>
        </pc:sldMkLst>
        <pc:spChg chg="mod">
          <ac:chgData name="Quentin Lancrenon" userId="6592d7ac-7d5c-4c2e-8cdd-d557fc06263a" providerId="ADAL" clId="{65C877C9-7746-48E7-B01D-69AC5EFC4E22}" dt="2026-06-21T13:11:43.241" v="109" actId="6549"/>
          <ac:spMkLst>
            <pc:docMk/>
            <pc:sldMk cId="1670243133" sldId="1303"/>
            <ac:spMk id="3" creationId="{98F4CBF2-8818-3342-9F6A-55953F30A5C5}"/>
          </ac:spMkLst>
        </pc:spChg>
        <pc:spChg chg="mod">
          <ac:chgData name="Quentin Lancrenon" userId="6592d7ac-7d5c-4c2e-8cdd-d557fc06263a" providerId="ADAL" clId="{65C877C9-7746-48E7-B01D-69AC5EFC4E22}" dt="2026-06-21T13:11:47.336" v="110" actId="1076"/>
          <ac:spMkLst>
            <pc:docMk/>
            <pc:sldMk cId="1670243133" sldId="1303"/>
            <ac:spMk id="5" creationId="{00DA3D51-07A6-58E6-72D9-D2040DB4738D}"/>
          </ac:spMkLst>
        </pc:spChg>
        <pc:spChg chg="mod">
          <ac:chgData name="Quentin Lancrenon" userId="6592d7ac-7d5c-4c2e-8cdd-d557fc06263a" providerId="ADAL" clId="{65C877C9-7746-48E7-B01D-69AC5EFC4E22}" dt="2026-06-21T13:11:50.428" v="111" actId="1076"/>
          <ac:spMkLst>
            <pc:docMk/>
            <pc:sldMk cId="1670243133" sldId="1303"/>
            <ac:spMk id="7" creationId="{4113C980-2FC7-E18E-8379-C92D4B4284A7}"/>
          </ac:spMkLst>
        </pc:spChg>
      </pc:sldChg>
      <pc:sldChg chg="modSp mod">
        <pc:chgData name="Quentin Lancrenon" userId="6592d7ac-7d5c-4c2e-8cdd-d557fc06263a" providerId="ADAL" clId="{65C877C9-7746-48E7-B01D-69AC5EFC4E22}" dt="2026-06-21T13:04:07.048" v="68" actId="6549"/>
        <pc:sldMkLst>
          <pc:docMk/>
          <pc:sldMk cId="1012504573" sldId="1337"/>
        </pc:sldMkLst>
        <pc:spChg chg="mod">
          <ac:chgData name="Quentin Lancrenon" userId="6592d7ac-7d5c-4c2e-8cdd-d557fc06263a" providerId="ADAL" clId="{65C877C9-7746-48E7-B01D-69AC5EFC4E22}" dt="2026-06-21T13:04:07.048" v="68" actId="6549"/>
          <ac:spMkLst>
            <pc:docMk/>
            <pc:sldMk cId="1012504573" sldId="1337"/>
            <ac:spMk id="3" creationId="{36EFF425-43D5-30D0-37E4-0DE2E54FF8CB}"/>
          </ac:spMkLst>
        </pc:spChg>
      </pc:sldChg>
      <pc:sldChg chg="addSp modSp mod">
        <pc:chgData name="Quentin Lancrenon" userId="6592d7ac-7d5c-4c2e-8cdd-d557fc06263a" providerId="ADAL" clId="{65C877C9-7746-48E7-B01D-69AC5EFC4E22}" dt="2026-06-21T13:01:18.070" v="64" actId="2085"/>
        <pc:sldMkLst>
          <pc:docMk/>
          <pc:sldMk cId="2689106984" sldId="1338"/>
        </pc:sldMkLst>
        <pc:spChg chg="add mod">
          <ac:chgData name="Quentin Lancrenon" userId="6592d7ac-7d5c-4c2e-8cdd-d557fc06263a" providerId="ADAL" clId="{65C877C9-7746-48E7-B01D-69AC5EFC4E22}" dt="2026-06-21T13:01:18.070" v="64" actId="2085"/>
          <ac:spMkLst>
            <pc:docMk/>
            <pc:sldMk cId="2689106984" sldId="1338"/>
            <ac:spMk id="6" creationId="{9A85FDBC-1C45-8055-1F73-B10626624DD0}"/>
          </ac:spMkLst>
        </pc:spChg>
        <pc:grpChg chg="mod">
          <ac:chgData name="Quentin Lancrenon" userId="6592d7ac-7d5c-4c2e-8cdd-d557fc06263a" providerId="ADAL" clId="{65C877C9-7746-48E7-B01D-69AC5EFC4E22}" dt="2026-06-21T13:00:31.607" v="59" actId="1076"/>
          <ac:grpSpMkLst>
            <pc:docMk/>
            <pc:sldMk cId="2689106984" sldId="1338"/>
            <ac:grpSpMk id="4" creationId="{A862ADA7-9915-6678-8DFB-3D70EC2E1F03}"/>
          </ac:grpSpMkLst>
        </pc:grpChg>
      </pc:sldChg>
      <pc:sldChg chg="modSp mod">
        <pc:chgData name="Quentin Lancrenon" userId="6592d7ac-7d5c-4c2e-8cdd-d557fc06263a" providerId="ADAL" clId="{65C877C9-7746-48E7-B01D-69AC5EFC4E22}" dt="2026-06-21T13:08:01.567" v="86" actId="20577"/>
        <pc:sldMkLst>
          <pc:docMk/>
          <pc:sldMk cId="3868246419" sldId="1355"/>
        </pc:sldMkLst>
        <pc:spChg chg="mod">
          <ac:chgData name="Quentin Lancrenon" userId="6592d7ac-7d5c-4c2e-8cdd-d557fc06263a" providerId="ADAL" clId="{65C877C9-7746-48E7-B01D-69AC5EFC4E22}" dt="2026-06-21T13:08:01.567" v="86" actId="20577"/>
          <ac:spMkLst>
            <pc:docMk/>
            <pc:sldMk cId="3868246419" sldId="1355"/>
            <ac:spMk id="2" creationId="{302A76D3-7206-82E0-DC2F-41445E12E93A}"/>
          </ac:spMkLst>
        </pc:spChg>
      </pc:sldChg>
      <pc:sldChg chg="modSp">
        <pc:chgData name="Quentin Lancrenon" userId="6592d7ac-7d5c-4c2e-8cdd-d557fc06263a" providerId="ADAL" clId="{65C877C9-7746-48E7-B01D-69AC5EFC4E22}" dt="2026-06-21T13:08:09.415" v="87"/>
        <pc:sldMkLst>
          <pc:docMk/>
          <pc:sldMk cId="3695290535" sldId="1359"/>
        </pc:sldMkLst>
        <pc:spChg chg="mod">
          <ac:chgData name="Quentin Lancrenon" userId="6592d7ac-7d5c-4c2e-8cdd-d557fc06263a" providerId="ADAL" clId="{65C877C9-7746-48E7-B01D-69AC5EFC4E22}" dt="2026-06-21T13:08:09.415" v="87"/>
          <ac:spMkLst>
            <pc:docMk/>
            <pc:sldMk cId="3695290535" sldId="1359"/>
            <ac:spMk id="2" creationId="{DF259924-FE52-70A3-4115-C20B6BDD4DC5}"/>
          </ac:spMkLst>
        </pc:spChg>
      </pc:sldChg>
      <pc:sldChg chg="modSp">
        <pc:chgData name="Quentin Lancrenon" userId="6592d7ac-7d5c-4c2e-8cdd-d557fc06263a" providerId="ADAL" clId="{65C877C9-7746-48E7-B01D-69AC5EFC4E22}" dt="2026-06-21T13:14:09.501" v="122"/>
        <pc:sldMkLst>
          <pc:docMk/>
          <pc:sldMk cId="3962029858" sldId="1363"/>
        </pc:sldMkLst>
        <pc:spChg chg="mod">
          <ac:chgData name="Quentin Lancrenon" userId="6592d7ac-7d5c-4c2e-8cdd-d557fc06263a" providerId="ADAL" clId="{65C877C9-7746-48E7-B01D-69AC5EFC4E22}" dt="2026-06-21T13:14:09.501" v="122"/>
          <ac:spMkLst>
            <pc:docMk/>
            <pc:sldMk cId="3962029858" sldId="1363"/>
            <ac:spMk id="2" creationId="{0C453A62-34BC-44CA-43C5-3693213A518D}"/>
          </ac:spMkLst>
        </pc:spChg>
      </pc:sldChg>
      <pc:sldChg chg="modSp mod">
        <pc:chgData name="Quentin Lancrenon" userId="6592d7ac-7d5c-4c2e-8cdd-d557fc06263a" providerId="ADAL" clId="{65C877C9-7746-48E7-B01D-69AC5EFC4E22}" dt="2026-06-21T12:59:54.045" v="53" actId="6549"/>
        <pc:sldMkLst>
          <pc:docMk/>
          <pc:sldMk cId="2984747635" sldId="1401"/>
        </pc:sldMkLst>
        <pc:spChg chg="mod">
          <ac:chgData name="Quentin Lancrenon" userId="6592d7ac-7d5c-4c2e-8cdd-d557fc06263a" providerId="ADAL" clId="{65C877C9-7746-48E7-B01D-69AC5EFC4E22}" dt="2026-06-21T12:59:54.045" v="53" actId="6549"/>
          <ac:spMkLst>
            <pc:docMk/>
            <pc:sldMk cId="2984747635" sldId="1401"/>
            <ac:spMk id="3" creationId="{36EFF425-43D5-30D0-37E4-0DE2E54FF8CB}"/>
          </ac:spMkLst>
        </pc:spChg>
      </pc:sldChg>
      <pc:sldChg chg="modSp">
        <pc:chgData name="Quentin Lancrenon" userId="6592d7ac-7d5c-4c2e-8cdd-d557fc06263a" providerId="ADAL" clId="{65C877C9-7746-48E7-B01D-69AC5EFC4E22}" dt="2026-06-21T13:09:12.351" v="91"/>
        <pc:sldMkLst>
          <pc:docMk/>
          <pc:sldMk cId="1734030874" sldId="1406"/>
        </pc:sldMkLst>
        <pc:spChg chg="mod">
          <ac:chgData name="Quentin Lancrenon" userId="6592d7ac-7d5c-4c2e-8cdd-d557fc06263a" providerId="ADAL" clId="{65C877C9-7746-48E7-B01D-69AC5EFC4E22}" dt="2026-06-21T13:09:12.351" v="91"/>
          <ac:spMkLst>
            <pc:docMk/>
            <pc:sldMk cId="1734030874" sldId="1406"/>
            <ac:spMk id="3" creationId="{41D24A89-D02F-B843-AFF6-2AF603B06306}"/>
          </ac:spMkLst>
        </pc:spChg>
      </pc:sldChg>
      <pc:sldChg chg="modSp mod">
        <pc:chgData name="Quentin Lancrenon" userId="6592d7ac-7d5c-4c2e-8cdd-d557fc06263a" providerId="ADAL" clId="{65C877C9-7746-48E7-B01D-69AC5EFC4E22}" dt="2026-06-21T13:08:53.304" v="90"/>
        <pc:sldMkLst>
          <pc:docMk/>
          <pc:sldMk cId="1160279437" sldId="1412"/>
        </pc:sldMkLst>
        <pc:spChg chg="mod">
          <ac:chgData name="Quentin Lancrenon" userId="6592d7ac-7d5c-4c2e-8cdd-d557fc06263a" providerId="ADAL" clId="{65C877C9-7746-48E7-B01D-69AC5EFC4E22}" dt="2026-06-21T13:08:53.304" v="90"/>
          <ac:spMkLst>
            <pc:docMk/>
            <pc:sldMk cId="1160279437" sldId="1412"/>
            <ac:spMk id="2" creationId="{30FA98A5-E246-5B51-231E-A353B4C7852A}"/>
          </ac:spMkLst>
        </pc:spChg>
        <pc:spChg chg="mod">
          <ac:chgData name="Quentin Lancrenon" userId="6592d7ac-7d5c-4c2e-8cdd-d557fc06263a" providerId="ADAL" clId="{65C877C9-7746-48E7-B01D-69AC5EFC4E22}" dt="2026-06-21T13:08:41.163" v="88" actId="20577"/>
          <ac:spMkLst>
            <pc:docMk/>
            <pc:sldMk cId="1160279437" sldId="1412"/>
            <ac:spMk id="3" creationId="{6CCCE00D-16BD-F711-1F91-A8BBCB1B7F96}"/>
          </ac:spMkLst>
        </pc:spChg>
      </pc:sldChg>
      <pc:sldChg chg="modSp">
        <pc:chgData name="Quentin Lancrenon" userId="6592d7ac-7d5c-4c2e-8cdd-d557fc06263a" providerId="ADAL" clId="{65C877C9-7746-48E7-B01D-69AC5EFC4E22}" dt="2026-06-21T13:14:48.745" v="128" actId="1076"/>
        <pc:sldMkLst>
          <pc:docMk/>
          <pc:sldMk cId="1887472056" sldId="1433"/>
        </pc:sldMkLst>
        <pc:spChg chg="mod">
          <ac:chgData name="Quentin Lancrenon" userId="6592d7ac-7d5c-4c2e-8cdd-d557fc06263a" providerId="ADAL" clId="{65C877C9-7746-48E7-B01D-69AC5EFC4E22}" dt="2026-06-21T13:14:48.745" v="128" actId="1076"/>
          <ac:spMkLst>
            <pc:docMk/>
            <pc:sldMk cId="1887472056" sldId="1433"/>
            <ac:spMk id="2" creationId="{03602E3A-5FAC-2D0B-92FF-47EDEBE40987}"/>
          </ac:spMkLst>
        </pc:spChg>
      </pc:sldChg>
      <pc:sldChg chg="modSp mod">
        <pc:chgData name="Quentin Lancrenon" userId="6592d7ac-7d5c-4c2e-8cdd-d557fc06263a" providerId="ADAL" clId="{65C877C9-7746-48E7-B01D-69AC5EFC4E22}" dt="2026-06-21T13:14:35.884" v="127" actId="20577"/>
        <pc:sldMkLst>
          <pc:docMk/>
          <pc:sldMk cId="2382667176" sldId="1435"/>
        </pc:sldMkLst>
        <pc:spChg chg="mod">
          <ac:chgData name="Quentin Lancrenon" userId="6592d7ac-7d5c-4c2e-8cdd-d557fc06263a" providerId="ADAL" clId="{65C877C9-7746-48E7-B01D-69AC5EFC4E22}" dt="2026-06-21T13:14:35.884" v="127" actId="20577"/>
          <ac:spMkLst>
            <pc:docMk/>
            <pc:sldMk cId="2382667176" sldId="1435"/>
            <ac:spMk id="2" creationId="{38B7A73D-BB9B-1988-4CA9-54C9F301385F}"/>
          </ac:spMkLst>
        </pc:spChg>
      </pc:sldChg>
      <pc:sldChg chg="modSp mod">
        <pc:chgData name="Quentin Lancrenon" userId="6592d7ac-7d5c-4c2e-8cdd-d557fc06263a" providerId="ADAL" clId="{65C877C9-7746-48E7-B01D-69AC5EFC4E22}" dt="2026-06-21T13:12:16.262" v="112" actId="33524"/>
        <pc:sldMkLst>
          <pc:docMk/>
          <pc:sldMk cId="2286645395" sldId="1436"/>
        </pc:sldMkLst>
        <pc:spChg chg="mod">
          <ac:chgData name="Quentin Lancrenon" userId="6592d7ac-7d5c-4c2e-8cdd-d557fc06263a" providerId="ADAL" clId="{65C877C9-7746-48E7-B01D-69AC5EFC4E22}" dt="2026-06-21T13:12:16.262" v="112" actId="33524"/>
          <ac:spMkLst>
            <pc:docMk/>
            <pc:sldMk cId="2286645395" sldId="1436"/>
            <ac:spMk id="2" creationId="{38B7A73D-BB9B-1988-4CA9-54C9F301385F}"/>
          </ac:spMkLst>
        </pc:spChg>
      </pc:sldChg>
      <pc:sldChg chg="modSp mod">
        <pc:chgData name="Quentin Lancrenon" userId="6592d7ac-7d5c-4c2e-8cdd-d557fc06263a" providerId="ADAL" clId="{65C877C9-7746-48E7-B01D-69AC5EFC4E22}" dt="2026-06-21T13:14:23.161" v="124"/>
        <pc:sldMkLst>
          <pc:docMk/>
          <pc:sldMk cId="523869800" sldId="1437"/>
        </pc:sldMkLst>
        <pc:spChg chg="mod">
          <ac:chgData name="Quentin Lancrenon" userId="6592d7ac-7d5c-4c2e-8cdd-d557fc06263a" providerId="ADAL" clId="{65C877C9-7746-48E7-B01D-69AC5EFC4E22}" dt="2026-06-21T13:14:23.161" v="124"/>
          <ac:spMkLst>
            <pc:docMk/>
            <pc:sldMk cId="523869800" sldId="1437"/>
            <ac:spMk id="2" creationId="{D7123AF8-380E-B07C-C82D-DE8E8BD6B6E8}"/>
          </ac:spMkLst>
        </pc:spChg>
        <pc:graphicFrameChg chg="modGraphic">
          <ac:chgData name="Quentin Lancrenon" userId="6592d7ac-7d5c-4c2e-8cdd-d557fc06263a" providerId="ADAL" clId="{65C877C9-7746-48E7-B01D-69AC5EFC4E22}" dt="2026-06-21T13:12:37.579" v="114" actId="404"/>
          <ac:graphicFrameMkLst>
            <pc:docMk/>
            <pc:sldMk cId="523869800" sldId="1437"/>
            <ac:graphicFrameMk id="5" creationId="{424F3468-5C68-CB1F-E899-BA7DD8064D44}"/>
          </ac:graphicFrameMkLst>
        </pc:graphicFrameChg>
      </pc:sldChg>
      <pc:sldChg chg="modSp mod">
        <pc:chgData name="Quentin Lancrenon" userId="6592d7ac-7d5c-4c2e-8cdd-d557fc06263a" providerId="ADAL" clId="{65C877C9-7746-48E7-B01D-69AC5EFC4E22}" dt="2026-06-21T13:14:15.601" v="123"/>
        <pc:sldMkLst>
          <pc:docMk/>
          <pc:sldMk cId="3993038171" sldId="1444"/>
        </pc:sldMkLst>
        <pc:spChg chg="mod">
          <ac:chgData name="Quentin Lancrenon" userId="6592d7ac-7d5c-4c2e-8cdd-d557fc06263a" providerId="ADAL" clId="{65C877C9-7746-48E7-B01D-69AC5EFC4E22}" dt="2026-06-21T13:14:15.601" v="123"/>
          <ac:spMkLst>
            <pc:docMk/>
            <pc:sldMk cId="3993038171" sldId="1444"/>
            <ac:spMk id="5" creationId="{9FDA9378-C17B-63F6-95B3-34C2F94E30C5}"/>
          </ac:spMkLst>
        </pc:spChg>
      </pc:sldChg>
      <pc:sldChg chg="modSp">
        <pc:chgData name="Quentin Lancrenon" userId="6592d7ac-7d5c-4c2e-8cdd-d557fc06263a" providerId="ADAL" clId="{65C877C9-7746-48E7-B01D-69AC5EFC4E22}" dt="2026-06-21T13:11:16.621" v="102"/>
        <pc:sldMkLst>
          <pc:docMk/>
          <pc:sldMk cId="4190026389" sldId="1447"/>
        </pc:sldMkLst>
        <pc:spChg chg="mod">
          <ac:chgData name="Quentin Lancrenon" userId="6592d7ac-7d5c-4c2e-8cdd-d557fc06263a" providerId="ADAL" clId="{65C877C9-7746-48E7-B01D-69AC5EFC4E22}" dt="2026-06-21T13:11:16.621" v="102"/>
          <ac:spMkLst>
            <pc:docMk/>
            <pc:sldMk cId="4190026389" sldId="1447"/>
            <ac:spMk id="3" creationId="{A8197246-1E19-BD47-A7BA-0B324B4228EA}"/>
          </ac:spMkLst>
        </pc:spChg>
      </pc:sldChg>
      <pc:sldChg chg="addSp modSp mod">
        <pc:chgData name="Quentin Lancrenon" userId="6592d7ac-7d5c-4c2e-8cdd-d557fc06263a" providerId="ADAL" clId="{65C877C9-7746-48E7-B01D-69AC5EFC4E22}" dt="2026-06-21T13:01:28.405" v="66" actId="1076"/>
        <pc:sldMkLst>
          <pc:docMk/>
          <pc:sldMk cId="3710483581" sldId="1457"/>
        </pc:sldMkLst>
        <pc:spChg chg="add mod">
          <ac:chgData name="Quentin Lancrenon" userId="6592d7ac-7d5c-4c2e-8cdd-d557fc06263a" providerId="ADAL" clId="{65C877C9-7746-48E7-B01D-69AC5EFC4E22}" dt="2026-06-21T13:01:28.405" v="66" actId="1076"/>
          <ac:spMkLst>
            <pc:docMk/>
            <pc:sldMk cId="3710483581" sldId="1457"/>
            <ac:spMk id="4" creationId="{AF4CE1B4-C0A0-1495-8C9D-A2E533E9C9F2}"/>
          </ac:spMkLst>
        </pc:spChg>
        <pc:picChg chg="mod">
          <ac:chgData name="Quentin Lancrenon" userId="6592d7ac-7d5c-4c2e-8cdd-d557fc06263a" providerId="ADAL" clId="{65C877C9-7746-48E7-B01D-69AC5EFC4E22}" dt="2026-06-21T13:00:44.005" v="60" actId="1076"/>
          <ac:picMkLst>
            <pc:docMk/>
            <pc:sldMk cId="3710483581" sldId="1457"/>
            <ac:picMk id="13" creationId="{90F3867F-7238-DBEF-4E46-85F9EBE33ECF}"/>
          </ac:picMkLst>
        </pc:picChg>
      </pc:sldChg>
      <pc:sldChg chg="modSp">
        <pc:chgData name="Quentin Lancrenon" userId="6592d7ac-7d5c-4c2e-8cdd-d557fc06263a" providerId="ADAL" clId="{65C877C9-7746-48E7-B01D-69AC5EFC4E22}" dt="2026-06-21T13:15:08.265" v="132" actId="14100"/>
        <pc:sldMkLst>
          <pc:docMk/>
          <pc:sldMk cId="1301636199" sldId="1479"/>
        </pc:sldMkLst>
        <pc:spChg chg="mod">
          <ac:chgData name="Quentin Lancrenon" userId="6592d7ac-7d5c-4c2e-8cdd-d557fc06263a" providerId="ADAL" clId="{65C877C9-7746-48E7-B01D-69AC5EFC4E22}" dt="2026-06-21T13:15:08.265" v="132" actId="14100"/>
          <ac:spMkLst>
            <pc:docMk/>
            <pc:sldMk cId="1301636199" sldId="1479"/>
            <ac:spMk id="2" creationId="{5AE97585-FB32-2B57-50E3-F185379AE19D}"/>
          </ac:spMkLst>
        </pc:spChg>
      </pc:sldChg>
      <pc:sldChg chg="modSp mod">
        <pc:chgData name="Quentin Lancrenon" userId="6592d7ac-7d5c-4c2e-8cdd-d557fc06263a" providerId="ADAL" clId="{65C877C9-7746-48E7-B01D-69AC5EFC4E22}" dt="2026-06-21T13:00:15.596" v="58" actId="403"/>
        <pc:sldMkLst>
          <pc:docMk/>
          <pc:sldMk cId="190349039" sldId="1491"/>
        </pc:sldMkLst>
        <pc:spChg chg="mod">
          <ac:chgData name="Quentin Lancrenon" userId="6592d7ac-7d5c-4c2e-8cdd-d557fc06263a" providerId="ADAL" clId="{65C877C9-7746-48E7-B01D-69AC5EFC4E22}" dt="2026-06-21T13:00:15.596" v="58" actId="403"/>
          <ac:spMkLst>
            <pc:docMk/>
            <pc:sldMk cId="190349039" sldId="1491"/>
            <ac:spMk id="2" creationId="{44F3F106-F4B2-F633-E953-B6F568D75E4E}"/>
          </ac:spMkLst>
        </pc:spChg>
      </pc:sldChg>
      <pc:sldChg chg="modSp mod">
        <pc:chgData name="Quentin Lancrenon" userId="6592d7ac-7d5c-4c2e-8cdd-d557fc06263a" providerId="ADAL" clId="{65C877C9-7746-48E7-B01D-69AC5EFC4E22}" dt="2026-06-21T13:15:41.475" v="136" actId="20577"/>
        <pc:sldMkLst>
          <pc:docMk/>
          <pc:sldMk cId="3245076322" sldId="1667"/>
        </pc:sldMkLst>
        <pc:spChg chg="mod">
          <ac:chgData name="Quentin Lancrenon" userId="6592d7ac-7d5c-4c2e-8cdd-d557fc06263a" providerId="ADAL" clId="{65C877C9-7746-48E7-B01D-69AC5EFC4E22}" dt="2026-06-21T13:15:26.440" v="134"/>
          <ac:spMkLst>
            <pc:docMk/>
            <pc:sldMk cId="3245076322" sldId="1667"/>
            <ac:spMk id="2" creationId="{838D22DF-328A-9F0E-3B5A-8C414CB07345}"/>
          </ac:spMkLst>
        </pc:spChg>
        <pc:spChg chg="mod">
          <ac:chgData name="Quentin Lancrenon" userId="6592d7ac-7d5c-4c2e-8cdd-d557fc06263a" providerId="ADAL" clId="{65C877C9-7746-48E7-B01D-69AC5EFC4E22}" dt="2026-06-21T13:15:41.475" v="136" actId="20577"/>
          <ac:spMkLst>
            <pc:docMk/>
            <pc:sldMk cId="3245076322" sldId="1667"/>
            <ac:spMk id="3" creationId="{4BBF053E-31F5-1C7F-1687-5BF63413751E}"/>
          </ac:spMkLst>
        </pc:spChg>
      </pc:sldChg>
      <pc:sldChg chg="modSp mod">
        <pc:chgData name="Quentin Lancrenon" userId="6592d7ac-7d5c-4c2e-8cdd-d557fc06263a" providerId="ADAL" clId="{65C877C9-7746-48E7-B01D-69AC5EFC4E22}" dt="2026-06-21T13:16:36.970" v="145"/>
        <pc:sldMkLst>
          <pc:docMk/>
          <pc:sldMk cId="424122290" sldId="1759"/>
        </pc:sldMkLst>
        <pc:spChg chg="mod">
          <ac:chgData name="Quentin Lancrenon" userId="6592d7ac-7d5c-4c2e-8cdd-d557fc06263a" providerId="ADAL" clId="{65C877C9-7746-48E7-B01D-69AC5EFC4E22}" dt="2026-06-21T13:16:36.970" v="145"/>
          <ac:spMkLst>
            <pc:docMk/>
            <pc:sldMk cId="424122290" sldId="1759"/>
            <ac:spMk id="2" creationId="{06011239-C4C1-1194-B6DE-809986A7815B}"/>
          </ac:spMkLst>
        </pc:spChg>
      </pc:sldChg>
      <pc:sldChg chg="modSp mod">
        <pc:chgData name="Quentin Lancrenon" userId="6592d7ac-7d5c-4c2e-8cdd-d557fc06263a" providerId="ADAL" clId="{65C877C9-7746-48E7-B01D-69AC5EFC4E22}" dt="2026-06-21T13:18:17.772" v="178" actId="122"/>
        <pc:sldMkLst>
          <pc:docMk/>
          <pc:sldMk cId="547143564" sldId="1763"/>
        </pc:sldMkLst>
        <pc:spChg chg="mod">
          <ac:chgData name="Quentin Lancrenon" userId="6592d7ac-7d5c-4c2e-8cdd-d557fc06263a" providerId="ADAL" clId="{65C877C9-7746-48E7-B01D-69AC5EFC4E22}" dt="2026-06-21T13:18:01.685" v="176" actId="313"/>
          <ac:spMkLst>
            <pc:docMk/>
            <pc:sldMk cId="547143564" sldId="1763"/>
            <ac:spMk id="2" creationId="{B3CF1319-5811-8FFF-B588-BB63149B01B5}"/>
          </ac:spMkLst>
        </pc:spChg>
        <pc:spChg chg="mod">
          <ac:chgData name="Quentin Lancrenon" userId="6592d7ac-7d5c-4c2e-8cdd-d557fc06263a" providerId="ADAL" clId="{65C877C9-7746-48E7-B01D-69AC5EFC4E22}" dt="2026-06-21T13:18:17.772" v="178" actId="122"/>
          <ac:spMkLst>
            <pc:docMk/>
            <pc:sldMk cId="547143564" sldId="1763"/>
            <ac:spMk id="3" creationId="{B03408FC-2D85-C7B2-C711-400113B43447}"/>
          </ac:spMkLst>
        </pc:spChg>
      </pc:sldChg>
      <pc:sldChg chg="modSp mod">
        <pc:chgData name="Quentin Lancrenon" userId="6592d7ac-7d5c-4c2e-8cdd-d557fc06263a" providerId="ADAL" clId="{65C877C9-7746-48E7-B01D-69AC5EFC4E22}" dt="2026-06-21T13:13:22.564" v="118" actId="207"/>
        <pc:sldMkLst>
          <pc:docMk/>
          <pc:sldMk cId="1880582607" sldId="1772"/>
        </pc:sldMkLst>
        <pc:spChg chg="mod">
          <ac:chgData name="Quentin Lancrenon" userId="6592d7ac-7d5c-4c2e-8cdd-d557fc06263a" providerId="ADAL" clId="{65C877C9-7746-48E7-B01D-69AC5EFC4E22}" dt="2026-06-21T13:13:22.564" v="118" actId="207"/>
          <ac:spMkLst>
            <pc:docMk/>
            <pc:sldMk cId="1880582607" sldId="1772"/>
            <ac:spMk id="2" creationId="{47FA7835-6ECB-7EAA-98A4-68D029FE6996}"/>
          </ac:spMkLst>
        </pc:spChg>
      </pc:sldChg>
      <pc:sldChg chg="addSp modSp mod">
        <pc:chgData name="Quentin Lancrenon" userId="6592d7ac-7d5c-4c2e-8cdd-d557fc06263a" providerId="ADAL" clId="{65C877C9-7746-48E7-B01D-69AC5EFC4E22}" dt="2026-06-21T13:16:53.913" v="146" actId="207"/>
        <pc:sldMkLst>
          <pc:docMk/>
          <pc:sldMk cId="4076100404" sldId="1773"/>
        </pc:sldMkLst>
        <pc:spChg chg="mod">
          <ac:chgData name="Quentin Lancrenon" userId="6592d7ac-7d5c-4c2e-8cdd-d557fc06263a" providerId="ADAL" clId="{65C877C9-7746-48E7-B01D-69AC5EFC4E22}" dt="2026-06-21T13:16:53.913" v="146" actId="207"/>
          <ac:spMkLst>
            <pc:docMk/>
            <pc:sldMk cId="4076100404" sldId="1773"/>
            <ac:spMk id="2" creationId="{CC3359F9-6FDD-B136-FED8-9879552F3172}"/>
          </ac:spMkLst>
        </pc:spChg>
        <pc:spChg chg="add mod">
          <ac:chgData name="Quentin Lancrenon" userId="6592d7ac-7d5c-4c2e-8cdd-d557fc06263a" providerId="ADAL" clId="{65C877C9-7746-48E7-B01D-69AC5EFC4E22}" dt="2026-06-21T13:16:12.792" v="141" actId="14100"/>
          <ac:spMkLst>
            <pc:docMk/>
            <pc:sldMk cId="4076100404" sldId="1773"/>
            <ac:spMk id="4" creationId="{593857DE-728A-66A6-A620-FC88C5DEBE18}"/>
          </ac:spMkLst>
        </pc:spChg>
      </pc:sldChg>
      <pc:sldChg chg="modSp mod">
        <pc:chgData name="Quentin Lancrenon" userId="6592d7ac-7d5c-4c2e-8cdd-d557fc06263a" providerId="ADAL" clId="{65C877C9-7746-48E7-B01D-69AC5EFC4E22}" dt="2026-06-21T12:51:55.889" v="1" actId="20577"/>
        <pc:sldMkLst>
          <pc:docMk/>
          <pc:sldMk cId="3547795412" sldId="1797"/>
        </pc:sldMkLst>
        <pc:spChg chg="mod">
          <ac:chgData name="Quentin Lancrenon" userId="6592d7ac-7d5c-4c2e-8cdd-d557fc06263a" providerId="ADAL" clId="{65C877C9-7746-48E7-B01D-69AC5EFC4E22}" dt="2026-06-21T12:51:55.889" v="1" actId="20577"/>
          <ac:spMkLst>
            <pc:docMk/>
            <pc:sldMk cId="3547795412" sldId="1797"/>
            <ac:spMk id="2" creationId="{2157208D-B7C9-9367-73DE-D47B757F6B2D}"/>
          </ac:spMkLst>
        </pc:spChg>
      </pc:sldChg>
      <pc:sldChg chg="modSp mod">
        <pc:chgData name="Quentin Lancrenon" userId="6592d7ac-7d5c-4c2e-8cdd-d557fc06263a" providerId="ADAL" clId="{65C877C9-7746-48E7-B01D-69AC5EFC4E22}" dt="2026-06-21T12:57:48.571" v="37" actId="20577"/>
        <pc:sldMkLst>
          <pc:docMk/>
          <pc:sldMk cId="1179592340" sldId="1798"/>
        </pc:sldMkLst>
        <pc:spChg chg="mod">
          <ac:chgData name="Quentin Lancrenon" userId="6592d7ac-7d5c-4c2e-8cdd-d557fc06263a" providerId="ADAL" clId="{65C877C9-7746-48E7-B01D-69AC5EFC4E22}" dt="2026-06-21T12:57:48.571" v="37" actId="20577"/>
          <ac:spMkLst>
            <pc:docMk/>
            <pc:sldMk cId="1179592340" sldId="1798"/>
            <ac:spMk id="6" creationId="{E0E4C9EE-DDD2-E4B4-3A9A-ABCBEE33790F}"/>
          </ac:spMkLst>
        </pc:spChg>
      </pc:sldChg>
      <pc:sldChg chg="modSp mod">
        <pc:chgData name="Quentin Lancrenon" userId="6592d7ac-7d5c-4c2e-8cdd-d557fc06263a" providerId="ADAL" clId="{65C877C9-7746-48E7-B01D-69AC5EFC4E22}" dt="2026-06-21T12:53:45.619" v="18" actId="20577"/>
        <pc:sldMkLst>
          <pc:docMk/>
          <pc:sldMk cId="460009260" sldId="1804"/>
        </pc:sldMkLst>
        <pc:spChg chg="mod">
          <ac:chgData name="Quentin Lancrenon" userId="6592d7ac-7d5c-4c2e-8cdd-d557fc06263a" providerId="ADAL" clId="{65C877C9-7746-48E7-B01D-69AC5EFC4E22}" dt="2026-06-21T12:53:45.619" v="18" actId="20577"/>
          <ac:spMkLst>
            <pc:docMk/>
            <pc:sldMk cId="460009260" sldId="1804"/>
            <ac:spMk id="105473" creationId="{17941CF1-32E9-79CF-DEE3-1A2839801613}"/>
          </ac:spMkLst>
        </pc:spChg>
      </pc:sldChg>
      <pc:sldChg chg="modSp">
        <pc:chgData name="Quentin Lancrenon" userId="6592d7ac-7d5c-4c2e-8cdd-d557fc06263a" providerId="ADAL" clId="{65C877C9-7746-48E7-B01D-69AC5EFC4E22}" dt="2026-06-21T12:55:46.252" v="22" actId="403"/>
        <pc:sldMkLst>
          <pc:docMk/>
          <pc:sldMk cId="1979980429" sldId="1805"/>
        </pc:sldMkLst>
        <pc:spChg chg="mod">
          <ac:chgData name="Quentin Lancrenon" userId="6592d7ac-7d5c-4c2e-8cdd-d557fc06263a" providerId="ADAL" clId="{65C877C9-7746-48E7-B01D-69AC5EFC4E22}" dt="2026-06-21T12:55:46.252" v="22" actId="403"/>
          <ac:spMkLst>
            <pc:docMk/>
            <pc:sldMk cId="1979980429" sldId="1805"/>
            <ac:spMk id="2" creationId="{C9E9153A-6301-F242-4D9B-2AE21E66B03E}"/>
          </ac:spMkLst>
        </pc:spChg>
      </pc:sldChg>
      <pc:sldChg chg="modSp mod">
        <pc:chgData name="Quentin Lancrenon" userId="6592d7ac-7d5c-4c2e-8cdd-d557fc06263a" providerId="ADAL" clId="{65C877C9-7746-48E7-B01D-69AC5EFC4E22}" dt="2026-06-21T12:53:07.895" v="9" actId="403"/>
        <pc:sldMkLst>
          <pc:docMk/>
          <pc:sldMk cId="2925461534" sldId="1808"/>
        </pc:sldMkLst>
        <pc:spChg chg="mod">
          <ac:chgData name="Quentin Lancrenon" userId="6592d7ac-7d5c-4c2e-8cdd-d557fc06263a" providerId="ADAL" clId="{65C877C9-7746-48E7-B01D-69AC5EFC4E22}" dt="2026-06-21T12:53:07.895" v="9" actId="403"/>
          <ac:spMkLst>
            <pc:docMk/>
            <pc:sldMk cId="2925461534" sldId="1808"/>
            <ac:spMk id="105473" creationId="{92B0A089-C8AA-6695-3DBC-195B9BC3D6D2}"/>
          </ac:spMkLst>
        </pc:spChg>
      </pc:sldChg>
      <pc:sldChg chg="modSp mod">
        <pc:chgData name="Quentin Lancrenon" userId="6592d7ac-7d5c-4c2e-8cdd-d557fc06263a" providerId="ADAL" clId="{65C877C9-7746-48E7-B01D-69AC5EFC4E22}" dt="2026-06-21T12:57:43.540" v="36" actId="20577"/>
        <pc:sldMkLst>
          <pc:docMk/>
          <pc:sldMk cId="820056681" sldId="1810"/>
        </pc:sldMkLst>
        <pc:spChg chg="mod">
          <ac:chgData name="Quentin Lancrenon" userId="6592d7ac-7d5c-4c2e-8cdd-d557fc06263a" providerId="ADAL" clId="{65C877C9-7746-48E7-B01D-69AC5EFC4E22}" dt="2026-06-21T12:57:43.540" v="36" actId="20577"/>
          <ac:spMkLst>
            <pc:docMk/>
            <pc:sldMk cId="820056681" sldId="1810"/>
            <ac:spMk id="2" creationId="{8153B0C9-5775-10AC-5351-6C7FE2FD3AAA}"/>
          </ac:spMkLst>
        </pc:spChg>
      </pc:sldChg>
      <pc:sldChg chg="modSp mod">
        <pc:chgData name="Quentin Lancrenon" userId="6592d7ac-7d5c-4c2e-8cdd-d557fc06263a" providerId="ADAL" clId="{65C877C9-7746-48E7-B01D-69AC5EFC4E22}" dt="2026-06-21T13:06:39.795" v="84"/>
        <pc:sldMkLst>
          <pc:docMk/>
          <pc:sldMk cId="3488315507" sldId="1817"/>
        </pc:sldMkLst>
        <pc:spChg chg="mod">
          <ac:chgData name="Quentin Lancrenon" userId="6592d7ac-7d5c-4c2e-8cdd-d557fc06263a" providerId="ADAL" clId="{65C877C9-7746-48E7-B01D-69AC5EFC4E22}" dt="2026-06-21T13:05:59.781" v="80" actId="20577"/>
          <ac:spMkLst>
            <pc:docMk/>
            <pc:sldMk cId="3488315507" sldId="1817"/>
            <ac:spMk id="2" creationId="{8A44C002-99AA-4780-A7B2-843451651DFF}"/>
          </ac:spMkLst>
        </pc:spChg>
        <pc:spChg chg="mod">
          <ac:chgData name="Quentin Lancrenon" userId="6592d7ac-7d5c-4c2e-8cdd-d557fc06263a" providerId="ADAL" clId="{65C877C9-7746-48E7-B01D-69AC5EFC4E22}" dt="2026-06-21T13:06:39.795" v="84"/>
          <ac:spMkLst>
            <pc:docMk/>
            <pc:sldMk cId="3488315507" sldId="1817"/>
            <ac:spMk id="25" creationId="{0CCFB491-6B0C-B468-EA74-5BBA72A692FF}"/>
          </ac:spMkLst>
        </pc:spChg>
        <pc:grpChg chg="mod">
          <ac:chgData name="Quentin Lancrenon" userId="6592d7ac-7d5c-4c2e-8cdd-d557fc06263a" providerId="ADAL" clId="{65C877C9-7746-48E7-B01D-69AC5EFC4E22}" dt="2026-06-21T13:06:32.664" v="83"/>
          <ac:grpSpMkLst>
            <pc:docMk/>
            <pc:sldMk cId="3488315507" sldId="1817"/>
            <ac:grpSpMk id="33" creationId="{187C96B3-BE18-F0EF-E827-DDE247EE35E5}"/>
          </ac:grpSpMkLst>
        </pc:grpChg>
        <pc:grpChg chg="mod">
          <ac:chgData name="Quentin Lancrenon" userId="6592d7ac-7d5c-4c2e-8cdd-d557fc06263a" providerId="ADAL" clId="{65C877C9-7746-48E7-B01D-69AC5EFC4E22}" dt="2026-06-21T13:06:32.664" v="83"/>
          <ac:grpSpMkLst>
            <pc:docMk/>
            <pc:sldMk cId="3488315507" sldId="1817"/>
            <ac:grpSpMk id="35" creationId="{4D91C4F9-03BF-AB01-0DC0-8F318538D011}"/>
          </ac:grpSpMkLst>
        </pc:grpChg>
        <pc:cxnChg chg="mod">
          <ac:chgData name="Quentin Lancrenon" userId="6592d7ac-7d5c-4c2e-8cdd-d557fc06263a" providerId="ADAL" clId="{65C877C9-7746-48E7-B01D-69AC5EFC4E22}" dt="2026-06-21T13:06:32.664" v="83"/>
          <ac:cxnSpMkLst>
            <pc:docMk/>
            <pc:sldMk cId="3488315507" sldId="1817"/>
            <ac:cxnSpMk id="8" creationId="{A269C829-98F8-FC6D-F782-D7B97743452E}"/>
          </ac:cxnSpMkLst>
        </pc:cxnChg>
        <pc:cxnChg chg="mod">
          <ac:chgData name="Quentin Lancrenon" userId="6592d7ac-7d5c-4c2e-8cdd-d557fc06263a" providerId="ADAL" clId="{65C877C9-7746-48E7-B01D-69AC5EFC4E22}" dt="2026-06-21T13:06:32.664" v="83"/>
          <ac:cxnSpMkLst>
            <pc:docMk/>
            <pc:sldMk cId="3488315507" sldId="1817"/>
            <ac:cxnSpMk id="10" creationId="{84B8B485-18EA-0FC1-D3F7-C10155DD482A}"/>
          </ac:cxnSpMkLst>
        </pc:cxnChg>
      </pc:sldChg>
      <pc:sldChg chg="modSp mod">
        <pc:chgData name="Quentin Lancrenon" userId="6592d7ac-7d5c-4c2e-8cdd-d557fc06263a" providerId="ADAL" clId="{65C877C9-7746-48E7-B01D-69AC5EFC4E22}" dt="2026-06-21T13:17:33.003" v="171" actId="20577"/>
        <pc:sldMkLst>
          <pc:docMk/>
          <pc:sldMk cId="3785714358" sldId="1818"/>
        </pc:sldMkLst>
        <pc:spChg chg="mod">
          <ac:chgData name="Quentin Lancrenon" userId="6592d7ac-7d5c-4c2e-8cdd-d557fc06263a" providerId="ADAL" clId="{65C877C9-7746-48E7-B01D-69AC5EFC4E22}" dt="2026-06-21T13:17:33.003" v="171" actId="20577"/>
          <ac:spMkLst>
            <pc:docMk/>
            <pc:sldMk cId="3785714358" sldId="1818"/>
            <ac:spMk id="2" creationId="{9469E25F-350B-24E7-22DA-247D2FDA460E}"/>
          </ac:spMkLst>
        </pc:spChg>
      </pc:sldChg>
      <pc:sldChg chg="modSp mod">
        <pc:chgData name="Quentin Lancrenon" userId="6592d7ac-7d5c-4c2e-8cdd-d557fc06263a" providerId="ADAL" clId="{65C877C9-7746-48E7-B01D-69AC5EFC4E22}" dt="2026-06-21T13:19:48.644" v="191" actId="20577"/>
        <pc:sldMkLst>
          <pc:docMk/>
          <pc:sldMk cId="427529922" sldId="1822"/>
        </pc:sldMkLst>
        <pc:spChg chg="mod">
          <ac:chgData name="Quentin Lancrenon" userId="6592d7ac-7d5c-4c2e-8cdd-d557fc06263a" providerId="ADAL" clId="{65C877C9-7746-48E7-B01D-69AC5EFC4E22}" dt="2026-06-21T13:19:48.644" v="191" actId="20577"/>
          <ac:spMkLst>
            <pc:docMk/>
            <pc:sldMk cId="427529922" sldId="1822"/>
            <ac:spMk id="2" creationId="{311A580C-3F62-5CC5-F84E-E12554D9FE7F}"/>
          </ac:spMkLst>
        </pc:spChg>
      </pc:sldChg>
      <pc:sldChg chg="modSp mod">
        <pc:chgData name="Quentin Lancrenon" userId="6592d7ac-7d5c-4c2e-8cdd-d557fc06263a" providerId="ADAL" clId="{65C877C9-7746-48E7-B01D-69AC5EFC4E22}" dt="2026-06-21T13:19:23.910" v="188" actId="403"/>
        <pc:sldMkLst>
          <pc:docMk/>
          <pc:sldMk cId="3133292697" sldId="1825"/>
        </pc:sldMkLst>
        <pc:spChg chg="mod">
          <ac:chgData name="Quentin Lancrenon" userId="6592d7ac-7d5c-4c2e-8cdd-d557fc06263a" providerId="ADAL" clId="{65C877C9-7746-48E7-B01D-69AC5EFC4E22}" dt="2026-06-21T13:19:23.910" v="188" actId="403"/>
          <ac:spMkLst>
            <pc:docMk/>
            <pc:sldMk cId="3133292697" sldId="1825"/>
            <ac:spMk id="3" creationId="{8F23FF96-5DCA-E08C-02DD-3C688FCDAF4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BF796-71DE-410F-A73B-A94867DAD30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0CE14A1-5739-4670-AE7B-4C2CC487AF3E}">
      <dgm:prSet custT="1"/>
      <dgm:spPr>
        <a:solidFill>
          <a:schemeClr val="bg1"/>
        </a:solidFill>
      </dgm:spPr>
      <dgm:t>
        <a:bodyPr/>
        <a:lstStyle/>
        <a:p>
          <a:r>
            <a:rPr lang="en-US" sz="1600" dirty="0"/>
            <a:t>Banking regulation</a:t>
          </a:r>
        </a:p>
      </dgm:t>
    </dgm:pt>
    <dgm:pt modelId="{0405D547-C8F9-4EF2-875A-AF567CAC363D}" type="parTrans" cxnId="{BA318307-9E0E-43A1-A24B-453D4EE34AC3}">
      <dgm:prSet/>
      <dgm:spPr/>
      <dgm:t>
        <a:bodyPr/>
        <a:lstStyle/>
        <a:p>
          <a:endParaRPr lang="en-US" sz="1800"/>
        </a:p>
      </dgm:t>
    </dgm:pt>
    <dgm:pt modelId="{777FECAC-F660-4B7A-A260-A10E776B7920}" type="sibTrans" cxnId="{BA318307-9E0E-43A1-A24B-453D4EE34AC3}">
      <dgm:prSet/>
      <dgm:spPr/>
      <dgm:t>
        <a:bodyPr/>
        <a:lstStyle/>
        <a:p>
          <a:endParaRPr lang="en-US" sz="1800"/>
        </a:p>
      </dgm:t>
    </dgm:pt>
    <dgm:pt modelId="{BED40E5B-E6C1-475B-A9CD-B91413C27A2C}">
      <dgm:prSet custT="1"/>
      <dgm:spPr>
        <a:solidFill>
          <a:schemeClr val="accent3">
            <a:lumMod val="75000"/>
          </a:schemeClr>
        </a:solidFill>
      </dgm:spPr>
      <dgm:t>
        <a:bodyPr/>
        <a:lstStyle/>
        <a:p>
          <a:r>
            <a:rPr lang="en-US" sz="1600" dirty="0"/>
            <a:t>Taxation to support public public goods like roads and bridges</a:t>
          </a:r>
        </a:p>
      </dgm:t>
    </dgm:pt>
    <dgm:pt modelId="{D3BFD166-4672-4A87-9920-726A0D5B4762}" type="parTrans" cxnId="{DB7B5E6D-1A9B-4482-B649-06D3FDAAADB6}">
      <dgm:prSet/>
      <dgm:spPr/>
      <dgm:t>
        <a:bodyPr/>
        <a:lstStyle/>
        <a:p>
          <a:endParaRPr lang="en-US" sz="1800"/>
        </a:p>
      </dgm:t>
    </dgm:pt>
    <dgm:pt modelId="{E0A36A67-AC29-43FE-8CB3-777D1E9AD053}" type="sibTrans" cxnId="{DB7B5E6D-1A9B-4482-B649-06D3FDAAADB6}">
      <dgm:prSet/>
      <dgm:spPr/>
      <dgm:t>
        <a:bodyPr/>
        <a:lstStyle/>
        <a:p>
          <a:endParaRPr lang="en-US" sz="1800"/>
        </a:p>
      </dgm:t>
    </dgm:pt>
    <dgm:pt modelId="{841F248E-99CA-4501-9308-026D0B55BCB5}">
      <dgm:prSet custT="1"/>
      <dgm:spPr>
        <a:solidFill>
          <a:schemeClr val="bg1"/>
        </a:solidFill>
      </dgm:spPr>
      <dgm:t>
        <a:bodyPr/>
        <a:lstStyle/>
        <a:p>
          <a:r>
            <a:rPr lang="en-US" sz="1600" dirty="0"/>
            <a:t>Minimum wages</a:t>
          </a:r>
        </a:p>
      </dgm:t>
    </dgm:pt>
    <dgm:pt modelId="{32E1CF06-F6A3-4A6F-BF00-67058F3EE938}" type="parTrans" cxnId="{A636C439-4515-400D-B8CA-2249F4E35852}">
      <dgm:prSet/>
      <dgm:spPr/>
      <dgm:t>
        <a:bodyPr/>
        <a:lstStyle/>
        <a:p>
          <a:endParaRPr lang="en-US" sz="1800"/>
        </a:p>
      </dgm:t>
    </dgm:pt>
    <dgm:pt modelId="{FB1DEBCC-F1CC-4694-B5FF-119C5B83A051}" type="sibTrans" cxnId="{A636C439-4515-400D-B8CA-2249F4E35852}">
      <dgm:prSet/>
      <dgm:spPr/>
      <dgm:t>
        <a:bodyPr/>
        <a:lstStyle/>
        <a:p>
          <a:endParaRPr lang="en-US" sz="1800"/>
        </a:p>
      </dgm:t>
    </dgm:pt>
    <dgm:pt modelId="{CF78660F-CE8F-4967-89AC-E323204CA75F}">
      <dgm:prSet custT="1"/>
      <dgm:spPr>
        <a:solidFill>
          <a:schemeClr val="accent3">
            <a:lumMod val="75000"/>
          </a:schemeClr>
        </a:solidFill>
      </dgm:spPr>
      <dgm:t>
        <a:bodyPr/>
        <a:lstStyle/>
        <a:p>
          <a:r>
            <a:rPr lang="en-US" sz="1600" dirty="0"/>
            <a:t>Right of workers to unionize, to counter the power of factory owners</a:t>
          </a:r>
        </a:p>
      </dgm:t>
    </dgm:pt>
    <dgm:pt modelId="{63D667DA-58AA-4261-9CA1-C0AD10E4B373}" type="parTrans" cxnId="{90980691-DDB3-46FE-B62F-24A62C96C169}">
      <dgm:prSet/>
      <dgm:spPr/>
      <dgm:t>
        <a:bodyPr/>
        <a:lstStyle/>
        <a:p>
          <a:endParaRPr lang="en-US" sz="1800"/>
        </a:p>
      </dgm:t>
    </dgm:pt>
    <dgm:pt modelId="{A78AE871-F323-4CAC-BE6A-4CDE4EB58F93}" type="sibTrans" cxnId="{90980691-DDB3-46FE-B62F-24A62C96C169}">
      <dgm:prSet/>
      <dgm:spPr/>
      <dgm:t>
        <a:bodyPr/>
        <a:lstStyle/>
        <a:p>
          <a:endParaRPr lang="en-US" sz="1800"/>
        </a:p>
      </dgm:t>
    </dgm:pt>
    <dgm:pt modelId="{8CFC7D0B-5354-F343-A314-018838751A1B}" type="pres">
      <dgm:prSet presAssocID="{0DDBF796-71DE-410F-A73B-A94867DAD30E}" presName="diagram" presStyleCnt="0">
        <dgm:presLayoutVars>
          <dgm:dir/>
          <dgm:resizeHandles val="exact"/>
        </dgm:presLayoutVars>
      </dgm:prSet>
      <dgm:spPr/>
    </dgm:pt>
    <dgm:pt modelId="{8ACD1A4A-3958-9948-A96C-CEDF3A56A50A}" type="pres">
      <dgm:prSet presAssocID="{80CE14A1-5739-4670-AE7B-4C2CC487AF3E}" presName="node" presStyleLbl="node1" presStyleIdx="0" presStyleCnt="4">
        <dgm:presLayoutVars>
          <dgm:bulletEnabled val="1"/>
        </dgm:presLayoutVars>
      </dgm:prSet>
      <dgm:spPr/>
    </dgm:pt>
    <dgm:pt modelId="{06E73211-7849-D24C-814A-4FA4E4CDA8E2}" type="pres">
      <dgm:prSet presAssocID="{777FECAC-F660-4B7A-A260-A10E776B7920}" presName="sibTrans" presStyleCnt="0"/>
      <dgm:spPr/>
    </dgm:pt>
    <dgm:pt modelId="{8B92289A-FE24-D44A-8339-2FC504AB5E1A}" type="pres">
      <dgm:prSet presAssocID="{BED40E5B-E6C1-475B-A9CD-B91413C27A2C}" presName="node" presStyleLbl="node1" presStyleIdx="1" presStyleCnt="4">
        <dgm:presLayoutVars>
          <dgm:bulletEnabled val="1"/>
        </dgm:presLayoutVars>
      </dgm:prSet>
      <dgm:spPr/>
    </dgm:pt>
    <dgm:pt modelId="{FA500998-C209-9547-B695-DBA855DABFBA}" type="pres">
      <dgm:prSet presAssocID="{E0A36A67-AC29-43FE-8CB3-777D1E9AD053}" presName="sibTrans" presStyleCnt="0"/>
      <dgm:spPr/>
    </dgm:pt>
    <dgm:pt modelId="{A6546390-11E1-6546-A916-878B8ABE2E46}" type="pres">
      <dgm:prSet presAssocID="{841F248E-99CA-4501-9308-026D0B55BCB5}" presName="node" presStyleLbl="node1" presStyleIdx="2" presStyleCnt="4">
        <dgm:presLayoutVars>
          <dgm:bulletEnabled val="1"/>
        </dgm:presLayoutVars>
      </dgm:prSet>
      <dgm:spPr/>
    </dgm:pt>
    <dgm:pt modelId="{6E690591-F112-1141-899E-CAE00E1A384C}" type="pres">
      <dgm:prSet presAssocID="{FB1DEBCC-F1CC-4694-B5FF-119C5B83A051}" presName="sibTrans" presStyleCnt="0"/>
      <dgm:spPr/>
    </dgm:pt>
    <dgm:pt modelId="{BE35B87E-58A8-674B-887F-0D39B70C1B4F}" type="pres">
      <dgm:prSet presAssocID="{CF78660F-CE8F-4967-89AC-E323204CA75F}" presName="node" presStyleLbl="node1" presStyleIdx="3" presStyleCnt="4">
        <dgm:presLayoutVars>
          <dgm:bulletEnabled val="1"/>
        </dgm:presLayoutVars>
      </dgm:prSet>
      <dgm:spPr/>
    </dgm:pt>
  </dgm:ptLst>
  <dgm:cxnLst>
    <dgm:cxn modelId="{BA318307-9E0E-43A1-A24B-453D4EE34AC3}" srcId="{0DDBF796-71DE-410F-A73B-A94867DAD30E}" destId="{80CE14A1-5739-4670-AE7B-4C2CC487AF3E}" srcOrd="0" destOrd="0" parTransId="{0405D547-C8F9-4EF2-875A-AF567CAC363D}" sibTransId="{777FECAC-F660-4B7A-A260-A10E776B7920}"/>
    <dgm:cxn modelId="{364ADB2C-0631-9D4E-86E8-5B315B9F2ACB}" type="presOf" srcId="{841F248E-99CA-4501-9308-026D0B55BCB5}" destId="{A6546390-11E1-6546-A916-878B8ABE2E46}" srcOrd="0" destOrd="0" presId="urn:microsoft.com/office/officeart/2005/8/layout/default"/>
    <dgm:cxn modelId="{A636C439-4515-400D-B8CA-2249F4E35852}" srcId="{0DDBF796-71DE-410F-A73B-A94867DAD30E}" destId="{841F248E-99CA-4501-9308-026D0B55BCB5}" srcOrd="2" destOrd="0" parTransId="{32E1CF06-F6A3-4A6F-BF00-67058F3EE938}" sibTransId="{FB1DEBCC-F1CC-4694-B5FF-119C5B83A051}"/>
    <dgm:cxn modelId="{DB7B5E6D-1A9B-4482-B649-06D3FDAAADB6}" srcId="{0DDBF796-71DE-410F-A73B-A94867DAD30E}" destId="{BED40E5B-E6C1-475B-A9CD-B91413C27A2C}" srcOrd="1" destOrd="0" parTransId="{D3BFD166-4672-4A87-9920-726A0D5B4762}" sibTransId="{E0A36A67-AC29-43FE-8CB3-777D1E9AD053}"/>
    <dgm:cxn modelId="{90980691-DDB3-46FE-B62F-24A62C96C169}" srcId="{0DDBF796-71DE-410F-A73B-A94867DAD30E}" destId="{CF78660F-CE8F-4967-89AC-E323204CA75F}" srcOrd="3" destOrd="0" parTransId="{63D667DA-58AA-4261-9CA1-C0AD10E4B373}" sibTransId="{A78AE871-F323-4CAC-BE6A-4CDE4EB58F93}"/>
    <dgm:cxn modelId="{9781A0A4-E456-784B-9A1F-5D07D7A289E0}" type="presOf" srcId="{CF78660F-CE8F-4967-89AC-E323204CA75F}" destId="{BE35B87E-58A8-674B-887F-0D39B70C1B4F}" srcOrd="0" destOrd="0" presId="urn:microsoft.com/office/officeart/2005/8/layout/default"/>
    <dgm:cxn modelId="{10F220AD-021F-E34A-B2AC-15CC44D7435C}" type="presOf" srcId="{BED40E5B-E6C1-475B-A9CD-B91413C27A2C}" destId="{8B92289A-FE24-D44A-8339-2FC504AB5E1A}" srcOrd="0" destOrd="0" presId="urn:microsoft.com/office/officeart/2005/8/layout/default"/>
    <dgm:cxn modelId="{2A91E0CE-D4C0-9348-81FF-DA8E302A48A9}" type="presOf" srcId="{80CE14A1-5739-4670-AE7B-4C2CC487AF3E}" destId="{8ACD1A4A-3958-9948-A96C-CEDF3A56A50A}" srcOrd="0" destOrd="0" presId="urn:microsoft.com/office/officeart/2005/8/layout/default"/>
    <dgm:cxn modelId="{3C42DFE9-41D3-2541-BD0B-3952DBB44E5C}" type="presOf" srcId="{0DDBF796-71DE-410F-A73B-A94867DAD30E}" destId="{8CFC7D0B-5354-F343-A314-018838751A1B}" srcOrd="0" destOrd="0" presId="urn:microsoft.com/office/officeart/2005/8/layout/default"/>
    <dgm:cxn modelId="{F0BC3823-C8C8-DB40-9BFB-41916295790F}" type="presParOf" srcId="{8CFC7D0B-5354-F343-A314-018838751A1B}" destId="{8ACD1A4A-3958-9948-A96C-CEDF3A56A50A}" srcOrd="0" destOrd="0" presId="urn:microsoft.com/office/officeart/2005/8/layout/default"/>
    <dgm:cxn modelId="{E20AF5F0-D712-4C45-863E-4F0C779ED0AC}" type="presParOf" srcId="{8CFC7D0B-5354-F343-A314-018838751A1B}" destId="{06E73211-7849-D24C-814A-4FA4E4CDA8E2}" srcOrd="1" destOrd="0" presId="urn:microsoft.com/office/officeart/2005/8/layout/default"/>
    <dgm:cxn modelId="{1E8D8BAF-318F-DC49-B336-390AA4F70E3C}" type="presParOf" srcId="{8CFC7D0B-5354-F343-A314-018838751A1B}" destId="{8B92289A-FE24-D44A-8339-2FC504AB5E1A}" srcOrd="2" destOrd="0" presId="urn:microsoft.com/office/officeart/2005/8/layout/default"/>
    <dgm:cxn modelId="{DDF2EED7-8A5D-1B4B-97FC-7210869591C0}" type="presParOf" srcId="{8CFC7D0B-5354-F343-A314-018838751A1B}" destId="{FA500998-C209-9547-B695-DBA855DABFBA}" srcOrd="3" destOrd="0" presId="urn:microsoft.com/office/officeart/2005/8/layout/default"/>
    <dgm:cxn modelId="{EE5D3462-FBFA-374B-96C7-D6425D72424F}" type="presParOf" srcId="{8CFC7D0B-5354-F343-A314-018838751A1B}" destId="{A6546390-11E1-6546-A916-878B8ABE2E46}" srcOrd="4" destOrd="0" presId="urn:microsoft.com/office/officeart/2005/8/layout/default"/>
    <dgm:cxn modelId="{2D8A98E2-8DBC-1E47-A94D-0F5FB4FB5522}" type="presParOf" srcId="{8CFC7D0B-5354-F343-A314-018838751A1B}" destId="{6E690591-F112-1141-899E-CAE00E1A384C}" srcOrd="5" destOrd="0" presId="urn:microsoft.com/office/officeart/2005/8/layout/default"/>
    <dgm:cxn modelId="{F123349F-488E-F542-9E53-20B899BD0235}" type="presParOf" srcId="{8CFC7D0B-5354-F343-A314-018838751A1B}" destId="{BE35B87E-58A8-674B-887F-0D39B70C1B4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D1A4A-3958-9948-A96C-CEDF3A56A50A}">
      <dsp:nvSpPr>
        <dsp:cNvPr id="0" name=""/>
        <dsp:cNvSpPr/>
      </dsp:nvSpPr>
      <dsp:spPr>
        <a:xfrm>
          <a:off x="2277" y="593957"/>
          <a:ext cx="1806475" cy="1083885"/>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Banking regulation</a:t>
          </a:r>
        </a:p>
      </dsp:txBody>
      <dsp:txXfrm>
        <a:off x="2277" y="593957"/>
        <a:ext cx="1806475" cy="1083885"/>
      </dsp:txXfrm>
    </dsp:sp>
    <dsp:sp modelId="{8B92289A-FE24-D44A-8339-2FC504AB5E1A}">
      <dsp:nvSpPr>
        <dsp:cNvPr id="0" name=""/>
        <dsp:cNvSpPr/>
      </dsp:nvSpPr>
      <dsp:spPr>
        <a:xfrm>
          <a:off x="1989400" y="593957"/>
          <a:ext cx="1806475" cy="1083885"/>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Taxation to support public public goods like roads and bridges</a:t>
          </a:r>
        </a:p>
      </dsp:txBody>
      <dsp:txXfrm>
        <a:off x="1989400" y="593957"/>
        <a:ext cx="1806475" cy="1083885"/>
      </dsp:txXfrm>
    </dsp:sp>
    <dsp:sp modelId="{A6546390-11E1-6546-A916-878B8ABE2E46}">
      <dsp:nvSpPr>
        <dsp:cNvPr id="0" name=""/>
        <dsp:cNvSpPr/>
      </dsp:nvSpPr>
      <dsp:spPr>
        <a:xfrm>
          <a:off x="3976523" y="593957"/>
          <a:ext cx="1806475" cy="1083885"/>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Minimum wages</a:t>
          </a:r>
        </a:p>
      </dsp:txBody>
      <dsp:txXfrm>
        <a:off x="3976523" y="593957"/>
        <a:ext cx="1806475" cy="1083885"/>
      </dsp:txXfrm>
    </dsp:sp>
    <dsp:sp modelId="{BE35B87E-58A8-674B-887F-0D39B70C1B4F}">
      <dsp:nvSpPr>
        <dsp:cNvPr id="0" name=""/>
        <dsp:cNvSpPr/>
      </dsp:nvSpPr>
      <dsp:spPr>
        <a:xfrm>
          <a:off x="5963647" y="593957"/>
          <a:ext cx="1806475" cy="1083885"/>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Right of workers to unionize, to counter the power of factory owners</a:t>
          </a:r>
        </a:p>
      </dsp:txBody>
      <dsp:txXfrm>
        <a:off x="5963647" y="593957"/>
        <a:ext cx="1806475" cy="10838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E71ED7-7F5E-9546-A44D-E3202CF1FA24}"/>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8" charset="0"/>
                <a:ea typeface="ＭＳ Ｐゴシック" pitchFamily="8" charset="-128"/>
                <a:cs typeface="ＭＳ Ｐゴシック" pitchFamily="8" charset="-128"/>
              </a:defRPr>
            </a:lvl1pPr>
          </a:lstStyle>
          <a:p>
            <a:pPr>
              <a:defRPr/>
            </a:pPr>
            <a:endParaRPr lang="en-US" dirty="0"/>
          </a:p>
        </p:txBody>
      </p:sp>
      <p:sp>
        <p:nvSpPr>
          <p:cNvPr id="3" name="Date Placeholder 2">
            <a:extLst>
              <a:ext uri="{FF2B5EF4-FFF2-40B4-BE49-F238E27FC236}">
                <a16:creationId xmlns:a16="http://schemas.microsoft.com/office/drawing/2014/main" id="{2BB09A92-41EF-FA4B-A712-26C09381A04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6A8EB02E-5060-034A-9243-5967BD41F477}" type="datetime1">
              <a:rPr lang="en-US" altLang="en-US"/>
              <a:pPr>
                <a:defRPr/>
              </a:pPr>
              <a:t>6/21/2026</a:t>
            </a:fld>
            <a:endParaRPr lang="en-US" altLang="en-US" dirty="0"/>
          </a:p>
        </p:txBody>
      </p:sp>
      <p:sp>
        <p:nvSpPr>
          <p:cNvPr id="4" name="Slide Image Placeholder 3">
            <a:extLst>
              <a:ext uri="{FF2B5EF4-FFF2-40B4-BE49-F238E27FC236}">
                <a16:creationId xmlns:a16="http://schemas.microsoft.com/office/drawing/2014/main" id="{859AD8D8-C2A6-6743-8FB7-57D11699A52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a:extLst>
              <a:ext uri="{FF2B5EF4-FFF2-40B4-BE49-F238E27FC236}">
                <a16:creationId xmlns:a16="http://schemas.microsoft.com/office/drawing/2014/main" id="{25DD9D4C-FF7E-264B-8863-4F48488B7C17}"/>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5F37476-DBBA-3B47-B5F8-23ADD281C08E}"/>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8" charset="0"/>
                <a:ea typeface="ＭＳ Ｐゴシック" pitchFamily="8" charset="-128"/>
                <a:cs typeface="ＭＳ Ｐゴシック" pitchFamily="8" charset="-128"/>
              </a:defRPr>
            </a:lvl1pPr>
          </a:lstStyle>
          <a:p>
            <a:pPr>
              <a:defRPr/>
            </a:pPr>
            <a:endParaRPr lang="en-US" dirty="0"/>
          </a:p>
        </p:txBody>
      </p:sp>
      <p:sp>
        <p:nvSpPr>
          <p:cNvPr id="7" name="Slide Number Placeholder 6">
            <a:extLst>
              <a:ext uri="{FF2B5EF4-FFF2-40B4-BE49-F238E27FC236}">
                <a16:creationId xmlns:a16="http://schemas.microsoft.com/office/drawing/2014/main" id="{E5A0C25B-EB3A-FD4C-A84C-ADC3FCA5F1D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F3972B3-2025-E84A-BCBB-7D9EA0A8616A}" type="slidenum">
              <a:rPr lang="en-US" altLang="en-US"/>
              <a:pPr>
                <a:defRPr/>
              </a:pPr>
              <a:t>‹N°›</a:t>
            </a:fld>
            <a:endParaRPr lang="en-US" alt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52" charset="-128"/>
        <a:cs typeface="ＭＳ Ｐゴシック" pitchFamily="5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5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5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5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5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 because he didn’t think you could calculate happiness, and because he believed motives mattered </a:t>
            </a:r>
          </a:p>
          <a:p>
            <a:endParaRPr lang="en-US" dirty="0"/>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5</a:t>
            </a:fld>
            <a:endParaRPr lang="en-US" altLang="en-US" dirty="0"/>
          </a:p>
        </p:txBody>
      </p:sp>
    </p:spTree>
    <p:extLst>
      <p:ext uri="{BB962C8B-B14F-4D97-AF65-F5344CB8AC3E}">
        <p14:creationId xmlns:p14="http://schemas.microsoft.com/office/powerpoint/2010/main" val="3392487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1FCEE7B8-1ACC-3648-9F11-C8E2DE55F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DED852CA-FDD2-024D-BC5A-924272CA7B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ＭＳ Ｐゴシック" pitchFamily="52" charset="-128"/>
                <a:cs typeface="ＭＳ Ｐゴシック" pitchFamily="52" charset="-128"/>
              </a:rPr>
              <a:t>“it has always been ready to preserve, not only popular rights in their broad sense, but the rights of individuals as against associated and </a:t>
            </a:r>
            <a:r>
              <a:rPr lang="en-US" sz="1200" i="1" kern="1200" dirty="0">
                <a:solidFill>
                  <a:schemeClr val="tx1"/>
                </a:solidFill>
                <a:effectLst/>
                <a:latin typeface="+mn-lt"/>
                <a:ea typeface="ＭＳ Ｐゴシック" pitchFamily="52" charset="-128"/>
                <a:cs typeface="ＭＳ Ｐゴシック" pitchFamily="52" charset="-128"/>
              </a:rPr>
              <a:t>corporate wealth and power</a:t>
            </a:r>
            <a:r>
              <a:rPr lang="en-US" dirty="0">
                <a:effectLst/>
              </a:rPr>
              <a:t> </a:t>
            </a:r>
            <a:endParaRPr lang="en-US" altLang="en-US" dirty="0">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D718B3DE-37AC-954D-A22B-AEE89DD877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0F586C-40BF-C346-B732-2F39B1A3FEFD}" type="slidenum">
              <a:rPr lang="en-US" altLang="en-US" sz="1200" smtClean="0">
                <a:latin typeface="Calibri" panose="020F0502020204030204" pitchFamily="34" charset="0"/>
              </a:rPr>
              <a:pPr/>
              <a:t>23</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2664255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latin typeface="Optima" panose="02000503060000020004" pitchFamily="2" charset="0"/>
              </a:rPr>
              <a:t>J. Howard Pew to Rose Wilder Lane, </a:t>
            </a:r>
            <a:br>
              <a:rPr lang="en-US" sz="1200" i="1" dirty="0">
                <a:solidFill>
                  <a:schemeClr val="tx1"/>
                </a:solidFill>
                <a:latin typeface="Optima" panose="02000503060000020004" pitchFamily="2" charset="0"/>
              </a:rPr>
            </a:br>
            <a:r>
              <a:rPr lang="en-US" sz="1200" i="1" dirty="0">
                <a:solidFill>
                  <a:schemeClr val="tx1"/>
                </a:solidFill>
                <a:latin typeface="Optima" panose="02000503060000020004" pitchFamily="2" charset="0"/>
              </a:rPr>
              <a:t>December 30, 1948, Hagley Library</a:t>
            </a:r>
            <a:endParaRPr lang="en-US" dirty="0"/>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47</a:t>
            </a:fld>
            <a:endParaRPr lang="en-US" altLang="en-US" dirty="0"/>
          </a:p>
        </p:txBody>
      </p:sp>
    </p:spTree>
    <p:extLst>
      <p:ext uri="{BB962C8B-B14F-4D97-AF65-F5344CB8AC3E}">
        <p14:creationId xmlns:p14="http://schemas.microsoft.com/office/powerpoint/2010/main" val="2200216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49</a:t>
            </a:fld>
            <a:endParaRPr lang="en-US" altLang="en-US" dirty="0"/>
          </a:p>
        </p:txBody>
      </p:sp>
    </p:spTree>
    <p:extLst>
      <p:ext uri="{BB962C8B-B14F-4D97-AF65-F5344CB8AC3E}">
        <p14:creationId xmlns:p14="http://schemas.microsoft.com/office/powerpoint/2010/main" val="3492930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C21B7-EFE3-9F1A-D320-5D1DC264CA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01108-E4D3-9ABB-11AA-954620E99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51AA3-09E5-6ADE-45F8-834BFF1259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C06290-EBBC-C261-D79A-2EA73ADE5A4D}"/>
              </a:ext>
            </a:extLst>
          </p:cNvPr>
          <p:cNvSpPr>
            <a:spLocks noGrp="1"/>
          </p:cNvSpPr>
          <p:nvPr>
            <p:ph type="sldNum" sz="quarter" idx="5"/>
          </p:nvPr>
        </p:nvSpPr>
        <p:spPr/>
        <p:txBody>
          <a:bodyPr/>
          <a:lstStyle/>
          <a:p>
            <a:pPr>
              <a:defRPr/>
            </a:pPr>
            <a:fld id="{FF3972B3-2025-E84A-BCBB-7D9EA0A8616A}" type="slidenum">
              <a:rPr lang="en-US" altLang="en-US" smtClean="0"/>
              <a:pPr>
                <a:defRPr/>
              </a:pPr>
              <a:t>50</a:t>
            </a:fld>
            <a:endParaRPr lang="en-US" altLang="en-US" dirty="0"/>
          </a:p>
        </p:txBody>
      </p:sp>
    </p:spTree>
    <p:extLst>
      <p:ext uri="{BB962C8B-B14F-4D97-AF65-F5344CB8AC3E}">
        <p14:creationId xmlns:p14="http://schemas.microsoft.com/office/powerpoint/2010/main" val="1375083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A24D6679-FBD4-6C4A-AAF1-77EF5CCBB7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068138D6-7524-0340-BF02-EB0E4DB0B9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ea typeface="ＭＳ Ｐゴシック" panose="020B0600070205080204" pitchFamily="34" charset="-128"/>
              </a:rPr>
              <a:t>	</a:t>
            </a:r>
          </a:p>
        </p:txBody>
      </p:sp>
      <p:sp>
        <p:nvSpPr>
          <p:cNvPr id="82947" name="Slide Number Placeholder 3">
            <a:extLst>
              <a:ext uri="{FF2B5EF4-FFF2-40B4-BE49-F238E27FC236}">
                <a16:creationId xmlns:a16="http://schemas.microsoft.com/office/drawing/2014/main" id="{B90568D6-C44A-9340-A098-0BD701CA4D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177272-FE26-B041-9454-E6D3571BF69C}" type="slidenum">
              <a:rPr lang="en-US" altLang="en-US" smtClean="0"/>
              <a:pPr>
                <a:spcBef>
                  <a:spcPct val="0"/>
                </a:spcBef>
              </a:pPr>
              <a:t>51</a:t>
            </a:fld>
            <a:endParaRPr lang="en-US" altLang="en-US" dirty="0"/>
          </a:p>
        </p:txBody>
      </p:sp>
    </p:spTree>
    <p:extLst>
      <p:ext uri="{BB962C8B-B14F-4D97-AF65-F5344CB8AC3E}">
        <p14:creationId xmlns:p14="http://schemas.microsoft.com/office/powerpoint/2010/main" val="2142415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 simply argues that if governments are to carry out such functions, they should do so equitably, and if doing so selectively limits the freedom of particular groups or individuals, then the justification for the intervention should be clear and compelling. </a:t>
            </a:r>
          </a:p>
          <a:p>
            <a:r>
              <a:rPr lang="en-US" sz="1200" dirty="0"/>
              <a:t>Hayek, </a:t>
            </a:r>
            <a:r>
              <a:rPr lang="en-US" sz="1200" i="1" dirty="0"/>
              <a:t>The Road to Serfdom</a:t>
            </a:r>
            <a:r>
              <a:rPr lang="en-US" sz="1200" dirty="0"/>
              <a:t>, 86.</a:t>
            </a:r>
          </a:p>
          <a:p>
            <a:r>
              <a:rPr lang="en-US" sz="1200" dirty="0"/>
              <a:t> .</a:t>
            </a:r>
          </a:p>
          <a:p>
            <a:endParaRPr lang="en-US" dirty="0"/>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53</a:t>
            </a:fld>
            <a:endParaRPr lang="en-US" altLang="en-US" dirty="0"/>
          </a:p>
        </p:txBody>
      </p:sp>
    </p:spTree>
    <p:extLst>
      <p:ext uri="{BB962C8B-B14F-4D97-AF65-F5344CB8AC3E}">
        <p14:creationId xmlns:p14="http://schemas.microsoft.com/office/powerpoint/2010/main" val="2851165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Itals added </a:t>
            </a:r>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54</a:t>
            </a:fld>
            <a:endParaRPr lang="en-US" altLang="en-US" dirty="0"/>
          </a:p>
        </p:txBody>
      </p:sp>
    </p:spTree>
    <p:extLst>
      <p:ext uri="{BB962C8B-B14F-4D97-AF65-F5344CB8AC3E}">
        <p14:creationId xmlns:p14="http://schemas.microsoft.com/office/powerpoint/2010/main" val="3598060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self” check this. </a:t>
            </a:r>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56</a:t>
            </a:fld>
            <a:endParaRPr lang="en-US" altLang="en-US" dirty="0"/>
          </a:p>
        </p:txBody>
      </p:sp>
    </p:spTree>
    <p:extLst>
      <p:ext uri="{BB962C8B-B14F-4D97-AF65-F5344CB8AC3E}">
        <p14:creationId xmlns:p14="http://schemas.microsoft.com/office/powerpoint/2010/main" val="2727614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is party walls </a:t>
            </a:r>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67</a:t>
            </a:fld>
            <a:endParaRPr lang="en-US" altLang="en-US" dirty="0"/>
          </a:p>
        </p:txBody>
      </p:sp>
    </p:spTree>
    <p:extLst>
      <p:ext uri="{BB962C8B-B14F-4D97-AF65-F5344CB8AC3E}">
        <p14:creationId xmlns:p14="http://schemas.microsoft.com/office/powerpoint/2010/main" val="646602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F40646C3-BC21-CB4E-8516-AE7220A133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89AACB6E-EA58-82A3-85D9-DA83E6EB19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ea typeface="ＭＳ Ｐゴシック" panose="020B0600070205080204" pitchFamily="34" charset="-128"/>
              </a:rPr>
              <a:t>	 </a:t>
            </a:r>
          </a:p>
          <a:p>
            <a:pPr>
              <a:spcBef>
                <a:spcPct val="0"/>
              </a:spcBef>
            </a:pPr>
            <a:endParaRPr lang="en-US" altLang="en-US"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S. Fred Singer, “Global Warming: Do We Know Enough to Act?” </a:t>
            </a:r>
            <a:r>
              <a:rPr lang="en-US" altLang="en-US" i="1" dirty="0">
                <a:ea typeface="ＭＳ Ｐゴシック" panose="020B0600070205080204" pitchFamily="34" charset="-128"/>
              </a:rPr>
              <a:t>Environmental Protection: Regulating for Results</a:t>
            </a:r>
            <a:r>
              <a:rPr lang="en-US" altLang="en-US" dirty="0">
                <a:ea typeface="ＭＳ Ｐゴシック" panose="020B0600070205080204" pitchFamily="34" charset="-128"/>
              </a:rPr>
              <a:t>, ed. Kenneth Chilton and Melinda Warren (Boulder, CO: Westview, 1991), 45-46.</a:t>
            </a:r>
          </a:p>
          <a:p>
            <a:pPr>
              <a:spcBef>
                <a:spcPct val="0"/>
              </a:spcBef>
            </a:pPr>
            <a:endParaRPr lang="en-US" altLang="en-US" dirty="0">
              <a:ea typeface="ＭＳ Ｐゴシック" panose="020B0600070205080204" pitchFamily="34" charset="-128"/>
            </a:endParaRPr>
          </a:p>
        </p:txBody>
      </p:sp>
      <p:sp>
        <p:nvSpPr>
          <p:cNvPr id="129028" name="Slide Number Placeholder 3">
            <a:extLst>
              <a:ext uri="{FF2B5EF4-FFF2-40B4-BE49-F238E27FC236}">
                <a16:creationId xmlns:a16="http://schemas.microsoft.com/office/drawing/2014/main" id="{2AC3D3BE-AC61-59F3-B83D-35D5881F07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2178D5C-BA3A-2845-9440-FF23B61B03C2}" type="slidenum">
              <a:rPr lang="en-US" altLang="en-US" sz="1200">
                <a:latin typeface="Calibri" panose="020F0502020204030204" pitchFamily="34" charset="0"/>
              </a:rPr>
              <a:pPr eaLnBrk="1" hangingPunct="1"/>
              <a:t>70</a:t>
            </a:fld>
            <a:endParaRPr lang="en-US" alt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from top left: </a:t>
            </a:r>
          </a:p>
          <a:p>
            <a:r>
              <a:rPr lang="en-US" dirty="0"/>
              <a:t>1. Photo by Lewis Hine in Pennsylvania, 1911, source: LOC</a:t>
            </a:r>
          </a:p>
          <a:p>
            <a:r>
              <a:rPr lang="en-US" dirty="0"/>
              <a:t>2. Lewis Hine, West Virginia, 1908</a:t>
            </a:r>
          </a:p>
          <a:p>
            <a:r>
              <a:rPr lang="en-US" dirty="0"/>
              <a:t>3. Lewis Hine, Oklahoma, 1916</a:t>
            </a:r>
          </a:p>
          <a:p>
            <a:r>
              <a:rPr lang="en-US" dirty="0"/>
              <a:t>4. Rochester, NY Triangle Shirtwaist fire headline</a:t>
            </a:r>
          </a:p>
          <a:p>
            <a:r>
              <a:rPr lang="en-US" dirty="0"/>
              <a:t>5. Portland Press Herald advertisement, 1861</a:t>
            </a:r>
          </a:p>
          <a:p>
            <a:r>
              <a:rPr lang="en-US" dirty="0"/>
              <a:t>6. Girls at a labor protest parade, 1909, source: LOC</a:t>
            </a:r>
          </a:p>
          <a:p>
            <a:endParaRPr lang="en-US" dirty="0"/>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9</a:t>
            </a:fld>
            <a:endParaRPr lang="en-US" altLang="en-US" dirty="0"/>
          </a:p>
        </p:txBody>
      </p:sp>
    </p:spTree>
    <p:extLst>
      <p:ext uri="{BB962C8B-B14F-4D97-AF65-F5344CB8AC3E}">
        <p14:creationId xmlns:p14="http://schemas.microsoft.com/office/powerpoint/2010/main" val="793191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itals added </a:t>
            </a:r>
          </a:p>
        </p:txBody>
      </p:sp>
      <p:sp>
        <p:nvSpPr>
          <p:cNvPr id="4" name="Slide Number Placeholder 3"/>
          <p:cNvSpPr>
            <a:spLocks noGrp="1"/>
          </p:cNvSpPr>
          <p:nvPr>
            <p:ph type="sldNum" sz="quarter" idx="5"/>
          </p:nvPr>
        </p:nvSpPr>
        <p:spPr/>
        <p:txBody>
          <a:bodyPr/>
          <a:lstStyle/>
          <a:p>
            <a:fld id="{FE74C65F-4B00-DC43-A36A-10B641BEB777}" type="slidenum">
              <a:rPr lang="en-US" altLang="en-US" smtClean="0"/>
              <a:pPr/>
              <a:t>72</a:t>
            </a:fld>
            <a:endParaRPr lang="en-US" altLang="en-US" dirty="0"/>
          </a:p>
        </p:txBody>
      </p:sp>
    </p:spTree>
    <p:extLst>
      <p:ext uri="{BB962C8B-B14F-4D97-AF65-F5344CB8AC3E}">
        <p14:creationId xmlns:p14="http://schemas.microsoft.com/office/powerpoint/2010/main" val="3800802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10</a:t>
            </a:fld>
            <a:endParaRPr lang="en-US" altLang="en-US" dirty="0"/>
          </a:p>
        </p:txBody>
      </p:sp>
    </p:spTree>
    <p:extLst>
      <p:ext uri="{BB962C8B-B14F-4D97-AF65-F5344CB8AC3E}">
        <p14:creationId xmlns:p14="http://schemas.microsoft.com/office/powerpoint/2010/main" val="4133317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 from top left: </a:t>
            </a:r>
          </a:p>
          <a:p>
            <a:r>
              <a:rPr lang="en-US"/>
              <a:t>1. Photo by Lewis Hine in Pennsylvania, 1911, source: LOC</a:t>
            </a:r>
          </a:p>
          <a:p>
            <a:r>
              <a:rPr lang="en-US"/>
              <a:t>2. Lewis Hine, West Virginia, 1908</a:t>
            </a:r>
          </a:p>
          <a:p>
            <a:r>
              <a:rPr lang="en-US"/>
              <a:t>3. Lewis Hine, Oklahoma, 1916</a:t>
            </a:r>
          </a:p>
          <a:p>
            <a:r>
              <a:rPr lang="en-US"/>
              <a:t>4. Rochester, NY Triangle Shirtwaist fire headline</a:t>
            </a:r>
          </a:p>
          <a:p>
            <a:r>
              <a:rPr lang="en-US"/>
              <a:t>5. Portland Press Herald advertisement, 1861</a:t>
            </a:r>
          </a:p>
          <a:p>
            <a:r>
              <a:rPr lang="en-US"/>
              <a:t>6. Girls at a labor protest parade, 1909, source: LOC</a:t>
            </a:r>
          </a:p>
          <a:p>
            <a:endParaRPr lang="en-US"/>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13</a:t>
            </a:fld>
            <a:endParaRPr lang="en-US" altLang="en-US"/>
          </a:p>
        </p:txBody>
      </p:sp>
    </p:spTree>
    <p:extLst>
      <p:ext uri="{BB962C8B-B14F-4D97-AF65-F5344CB8AC3E}">
        <p14:creationId xmlns:p14="http://schemas.microsoft.com/office/powerpoint/2010/main" val="419843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 from top:</a:t>
            </a:r>
          </a:p>
          <a:p>
            <a:r>
              <a:rPr lang="en-US"/>
              <a:t>1. Lewis Hine, Lancaster, SC cotton mills, 1908, source: LOC</a:t>
            </a:r>
          </a:p>
          <a:p>
            <a:r>
              <a:rPr lang="en-US"/>
              <a:t>2. Enslaved children, assumed to be from North Carolina and most likely taken by Timothy O’Sullivan, n.d. but pre-1854 </a:t>
            </a:r>
          </a:p>
          <a:p>
            <a:r>
              <a:rPr lang="en-US"/>
              <a:t>3. Students at Carlisle Indian School, 1890, source: LOC</a:t>
            </a:r>
          </a:p>
          <a:p>
            <a:r>
              <a:rPr lang="en-US"/>
              <a:t>4. Carnegie Steel Mill in Duquesne, PA, 1901, source: Carnegie Library of Pittsburg</a:t>
            </a:r>
          </a:p>
          <a:p>
            <a:r>
              <a:rPr lang="en-US"/>
              <a:t>5. </a:t>
            </a:r>
            <a:r>
              <a:rPr lang="en-US" err="1"/>
              <a:t>Fitchberg</a:t>
            </a:r>
            <a:r>
              <a:rPr lang="en-US"/>
              <a:t>, MA Sentinel article about </a:t>
            </a:r>
            <a:r>
              <a:rPr lang="en-US" err="1"/>
              <a:t>Lundlow</a:t>
            </a:r>
            <a:r>
              <a:rPr lang="en-US"/>
              <a:t> Massacre in Colorado, 1914</a:t>
            </a:r>
          </a:p>
          <a:p>
            <a:endParaRPr lang="en-US"/>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15</a:t>
            </a:fld>
            <a:endParaRPr lang="en-US" altLang="en-US"/>
          </a:p>
        </p:txBody>
      </p:sp>
    </p:spTree>
    <p:extLst>
      <p:ext uri="{BB962C8B-B14F-4D97-AF65-F5344CB8AC3E}">
        <p14:creationId xmlns:p14="http://schemas.microsoft.com/office/powerpoint/2010/main" val="742837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from top:</a:t>
            </a:r>
          </a:p>
          <a:p>
            <a:r>
              <a:rPr lang="en-US" dirty="0"/>
              <a:t>1. Lewis Hine, Lancaster, SC cotton mills, 1908, source: LOC</a:t>
            </a:r>
          </a:p>
          <a:p>
            <a:r>
              <a:rPr lang="en-US" dirty="0"/>
              <a:t>2. Enslaved children, assumed to be from North Carolina and most likely taken by Timothy O’Sullivan, n.d. but pre-1854 </a:t>
            </a:r>
          </a:p>
          <a:p>
            <a:r>
              <a:rPr lang="en-US" dirty="0"/>
              <a:t>3. Students at Carlisle Indian School, 1890, source: LOC</a:t>
            </a:r>
          </a:p>
          <a:p>
            <a:r>
              <a:rPr lang="en-US" dirty="0"/>
              <a:t>4. Carnegie Steel Mill in Duquesne, PA, 1901, source: Carnegie Library of Pittsburg</a:t>
            </a:r>
          </a:p>
          <a:p>
            <a:r>
              <a:rPr lang="en-US" dirty="0"/>
              <a:t>5. Fitchberg, MA Sentinel article about Lundlow Massacre in Colorado, 1914</a:t>
            </a:r>
          </a:p>
          <a:p>
            <a:endParaRPr lang="en-US" dirty="0"/>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17</a:t>
            </a:fld>
            <a:endParaRPr lang="en-US" altLang="en-US" dirty="0"/>
          </a:p>
        </p:txBody>
      </p:sp>
    </p:spTree>
    <p:extLst>
      <p:ext uri="{BB962C8B-B14F-4D97-AF65-F5344CB8AC3E}">
        <p14:creationId xmlns:p14="http://schemas.microsoft.com/office/powerpoint/2010/main" val="298309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 from top left:</a:t>
            </a:r>
          </a:p>
          <a:p>
            <a:r>
              <a:rPr lang="en-US"/>
              <a:t>1. Monongah, WV mine disaster, 1907</a:t>
            </a:r>
          </a:p>
          <a:p>
            <a:r>
              <a:rPr lang="en-US"/>
              <a:t>2. Fairmont, WV Newspaper 1907</a:t>
            </a:r>
          </a:p>
          <a:p>
            <a:r>
              <a:rPr lang="en-US"/>
              <a:t>3. Dutchman train collision outside of Belle Meade (Nashville), source: the Tennessean</a:t>
            </a:r>
          </a:p>
          <a:p>
            <a:r>
              <a:rPr lang="en-US"/>
              <a:t>4. Hawks Nest New River diversion tunnel in Gauley Bridge, WV, 1930—workers at Hawks Nest were exposed to silica from the drilling without PPE, 80% became ill or walked off the job during construction, and in the months/ years after over 750 died (over ¾ were young Black men-- migrant workers from the South. Many were buried in mass graves on a nearby farm.) Source: WV State Archives</a:t>
            </a:r>
          </a:p>
          <a:p>
            <a:r>
              <a:rPr lang="en-US"/>
              <a:t>5. (bottom left): first aid for broken leg on railway worker, 1920, source: LOC</a:t>
            </a:r>
          </a:p>
          <a:p>
            <a:endParaRPr lang="en-US"/>
          </a:p>
        </p:txBody>
      </p:sp>
      <p:sp>
        <p:nvSpPr>
          <p:cNvPr id="4" name="Slide Number Placeholder 3"/>
          <p:cNvSpPr>
            <a:spLocks noGrp="1"/>
          </p:cNvSpPr>
          <p:nvPr>
            <p:ph type="sldNum" sz="quarter" idx="5"/>
          </p:nvPr>
        </p:nvSpPr>
        <p:spPr/>
        <p:txBody>
          <a:bodyPr/>
          <a:lstStyle/>
          <a:p>
            <a:pPr>
              <a:defRPr/>
            </a:pPr>
            <a:fld id="{FF3972B3-2025-E84A-BCBB-7D9EA0A8616A}" type="slidenum">
              <a:rPr lang="en-US" altLang="en-US" smtClean="0"/>
              <a:pPr>
                <a:defRPr/>
              </a:pPr>
              <a:t>18</a:t>
            </a:fld>
            <a:endParaRPr lang="en-US" altLang="en-US"/>
          </a:p>
        </p:txBody>
      </p:sp>
    </p:spTree>
    <p:extLst>
      <p:ext uri="{BB962C8B-B14F-4D97-AF65-F5344CB8AC3E}">
        <p14:creationId xmlns:p14="http://schemas.microsoft.com/office/powerpoint/2010/main" val="287400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4C3BC-4FB0-CD33-8308-339AB0C20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7F142-F1F3-28C1-2FF2-135811E1E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28567-FABE-2931-BBA2-2C2AE9BC096B}"/>
              </a:ext>
            </a:extLst>
          </p:cNvPr>
          <p:cNvSpPr>
            <a:spLocks noGrp="1"/>
          </p:cNvSpPr>
          <p:nvPr>
            <p:ph type="body" idx="1"/>
          </p:nvPr>
        </p:nvSpPr>
        <p:spPr/>
        <p:txBody>
          <a:bodyPr/>
          <a:lstStyle/>
          <a:p>
            <a:r>
              <a:rPr lang="en-US"/>
              <a:t>Images from top left:</a:t>
            </a:r>
          </a:p>
          <a:p>
            <a:r>
              <a:rPr lang="en-US"/>
              <a:t>1. Monongah, WV mine disaster, 1907</a:t>
            </a:r>
          </a:p>
          <a:p>
            <a:r>
              <a:rPr lang="en-US"/>
              <a:t>2. Fairmont, WV Newspaper 1907</a:t>
            </a:r>
          </a:p>
          <a:p>
            <a:r>
              <a:rPr lang="en-US"/>
              <a:t>3. Dutchman train collision outside of Belle Meade (Nashville), source: the Tennessean</a:t>
            </a:r>
          </a:p>
          <a:p>
            <a:r>
              <a:rPr lang="en-US"/>
              <a:t>4. Hawks Nest New River diversion tunnel in Gauley Bridge, WV, 1930—workers at Hawks Nest were exposed to silica from the drilling without PPE, 80% became ill or walked off the job during construction, and in the months/ years after over 750 died (over ¾ were young Black men-- migrant workers from the South. Many were buried in mass graves on a nearby farm.) Source: WV State Archives</a:t>
            </a:r>
          </a:p>
          <a:p>
            <a:r>
              <a:rPr lang="en-US"/>
              <a:t>5. (bottom left): first aid for broken leg on railway worker, 1920, source: LOC</a:t>
            </a:r>
          </a:p>
          <a:p>
            <a:endParaRPr lang="en-US"/>
          </a:p>
        </p:txBody>
      </p:sp>
      <p:sp>
        <p:nvSpPr>
          <p:cNvPr id="4" name="Slide Number Placeholder 3">
            <a:extLst>
              <a:ext uri="{FF2B5EF4-FFF2-40B4-BE49-F238E27FC236}">
                <a16:creationId xmlns:a16="http://schemas.microsoft.com/office/drawing/2014/main" id="{7462A431-39C0-771F-5AB7-F64AF1657A3D}"/>
              </a:ext>
            </a:extLst>
          </p:cNvPr>
          <p:cNvSpPr>
            <a:spLocks noGrp="1"/>
          </p:cNvSpPr>
          <p:nvPr>
            <p:ph type="sldNum" sz="quarter" idx="5"/>
          </p:nvPr>
        </p:nvSpPr>
        <p:spPr/>
        <p:txBody>
          <a:bodyPr/>
          <a:lstStyle/>
          <a:p>
            <a:pPr>
              <a:defRPr/>
            </a:pPr>
            <a:fld id="{FF3972B3-2025-E84A-BCBB-7D9EA0A8616A}" type="slidenum">
              <a:rPr lang="en-US" altLang="en-US" smtClean="0"/>
              <a:pPr>
                <a:defRPr/>
              </a:pPr>
              <a:t>19</a:t>
            </a:fld>
            <a:endParaRPr lang="en-US" altLang="en-US"/>
          </a:p>
        </p:txBody>
      </p:sp>
    </p:spTree>
    <p:extLst>
      <p:ext uri="{BB962C8B-B14F-4D97-AF65-F5344CB8AC3E}">
        <p14:creationId xmlns:p14="http://schemas.microsoft.com/office/powerpoint/2010/main" val="320764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A4595-4B2C-86A4-361D-08C08A030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12DCC-D1CA-A332-F42B-0B97AC1C2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B4759-232C-CA7F-1959-E1E2697A93F6}"/>
              </a:ext>
            </a:extLst>
          </p:cNvPr>
          <p:cNvSpPr>
            <a:spLocks noGrp="1"/>
          </p:cNvSpPr>
          <p:nvPr>
            <p:ph type="body" idx="1"/>
          </p:nvPr>
        </p:nvSpPr>
        <p:spPr/>
        <p:txBody>
          <a:bodyPr/>
          <a:lstStyle/>
          <a:p>
            <a:r>
              <a:rPr lang="en-US"/>
              <a:t>Images from top left:</a:t>
            </a:r>
          </a:p>
          <a:p>
            <a:r>
              <a:rPr lang="en-US"/>
              <a:t>1. Monongah, WV mine disaster, 1907</a:t>
            </a:r>
          </a:p>
          <a:p>
            <a:r>
              <a:rPr lang="en-US"/>
              <a:t>2. Fairmont, WV Newspaper 1907</a:t>
            </a:r>
          </a:p>
          <a:p>
            <a:r>
              <a:rPr lang="en-US"/>
              <a:t>3. Dutchman train collision outside of Belle Meade (Nashville), source: the Tennessean</a:t>
            </a:r>
          </a:p>
          <a:p>
            <a:r>
              <a:rPr lang="en-US"/>
              <a:t>4. Hawks Nest New River diversion tunnel in Gauley Bridge, WV, 1930—workers at Hawks Nest were exposed to silica from the drilling without PPE, 80% became ill or walked off the job during construction, and in the months/ years after over 750 died (over ¾ were young Black men-- migrant workers from the South. Many were buried in mass graves on a nearby farm.) Source: WV State Archives</a:t>
            </a:r>
          </a:p>
          <a:p>
            <a:r>
              <a:rPr lang="en-US"/>
              <a:t>5. (bottom left): first aid for broken leg on railway worker, 1920, source: LOC</a:t>
            </a:r>
          </a:p>
          <a:p>
            <a:endParaRPr lang="en-US"/>
          </a:p>
        </p:txBody>
      </p:sp>
      <p:sp>
        <p:nvSpPr>
          <p:cNvPr id="4" name="Slide Number Placeholder 3">
            <a:extLst>
              <a:ext uri="{FF2B5EF4-FFF2-40B4-BE49-F238E27FC236}">
                <a16:creationId xmlns:a16="http://schemas.microsoft.com/office/drawing/2014/main" id="{C261A6E0-86CF-0A80-AD6E-6C902C3D835E}"/>
              </a:ext>
            </a:extLst>
          </p:cNvPr>
          <p:cNvSpPr>
            <a:spLocks noGrp="1"/>
          </p:cNvSpPr>
          <p:nvPr>
            <p:ph type="sldNum" sz="quarter" idx="5"/>
          </p:nvPr>
        </p:nvSpPr>
        <p:spPr/>
        <p:txBody>
          <a:bodyPr/>
          <a:lstStyle/>
          <a:p>
            <a:pPr>
              <a:defRPr/>
            </a:pPr>
            <a:fld id="{FF3972B3-2025-E84A-BCBB-7D9EA0A8616A}" type="slidenum">
              <a:rPr lang="en-US" altLang="en-US" smtClean="0"/>
              <a:pPr>
                <a:defRPr/>
              </a:pPr>
              <a:t>20</a:t>
            </a:fld>
            <a:endParaRPr lang="en-US" altLang="en-US"/>
          </a:p>
        </p:txBody>
      </p:sp>
    </p:spTree>
    <p:extLst>
      <p:ext uri="{BB962C8B-B14F-4D97-AF65-F5344CB8AC3E}">
        <p14:creationId xmlns:p14="http://schemas.microsoft.com/office/powerpoint/2010/main" val="3438333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E93D86E-79BC-DA4D-B185-180BB6C0990C}"/>
              </a:ext>
            </a:extLst>
          </p:cNvPr>
          <p:cNvSpPr>
            <a:spLocks noGrp="1" noChangeArrowheads="1"/>
          </p:cNvSpPr>
          <p:nvPr>
            <p:ph type="dt" sz="half" idx="10"/>
          </p:nvPr>
        </p:nvSpPr>
        <p:spPr>
          <a:ln/>
        </p:spPr>
        <p:txBody>
          <a:bodyPr/>
          <a:lstStyle>
            <a:lvl1pPr>
              <a:defRPr/>
            </a:lvl1pPr>
          </a:lstStyle>
          <a:p>
            <a:pPr>
              <a:defRPr/>
            </a:pPr>
            <a:fld id="{D6288715-CEC9-524D-871F-E78A774A6238}" type="datetime1">
              <a:rPr lang="en-US" altLang="en-US" smtClean="0"/>
              <a:t>6/21/2026</a:t>
            </a:fld>
            <a:endParaRPr lang="en-US" altLang="en-US" dirty="0"/>
          </a:p>
        </p:txBody>
      </p:sp>
      <p:sp>
        <p:nvSpPr>
          <p:cNvPr id="5" name="Rectangle 5">
            <a:extLst>
              <a:ext uri="{FF2B5EF4-FFF2-40B4-BE49-F238E27FC236}">
                <a16:creationId xmlns:a16="http://schemas.microsoft.com/office/drawing/2014/main" id="{AD88D2D2-9481-C242-A272-5DA502A6189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BD911EEF-1C36-B74F-8AF9-112F2302A5FA}"/>
              </a:ext>
            </a:extLst>
          </p:cNvPr>
          <p:cNvSpPr>
            <a:spLocks noGrp="1" noChangeArrowheads="1"/>
          </p:cNvSpPr>
          <p:nvPr>
            <p:ph type="sldNum" sz="quarter" idx="12"/>
          </p:nvPr>
        </p:nvSpPr>
        <p:spPr>
          <a:ln/>
        </p:spPr>
        <p:txBody>
          <a:bodyPr/>
          <a:lstStyle>
            <a:lvl1pPr>
              <a:defRPr/>
            </a:lvl1pPr>
          </a:lstStyle>
          <a:p>
            <a:pPr>
              <a:defRPr/>
            </a:pPr>
            <a:fld id="{D7910980-92C0-BD4B-B31A-0264EE637A5E}" type="slidenum">
              <a:rPr lang="en-US" altLang="en-US"/>
              <a:pPr>
                <a:defRPr/>
              </a:pPr>
              <a:t>‹N°›</a:t>
            </a:fld>
            <a:endParaRPr lang="en-US" altLang="en-US" dirty="0"/>
          </a:p>
        </p:txBody>
      </p:sp>
    </p:spTree>
    <p:extLst>
      <p:ext uri="{BB962C8B-B14F-4D97-AF65-F5344CB8AC3E}">
        <p14:creationId xmlns:p14="http://schemas.microsoft.com/office/powerpoint/2010/main" val="830244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0E8527-96C9-504D-A39E-4642CC85A523}"/>
              </a:ext>
            </a:extLst>
          </p:cNvPr>
          <p:cNvSpPr>
            <a:spLocks noGrp="1" noChangeArrowheads="1"/>
          </p:cNvSpPr>
          <p:nvPr>
            <p:ph type="dt" sz="half" idx="10"/>
          </p:nvPr>
        </p:nvSpPr>
        <p:spPr>
          <a:ln/>
        </p:spPr>
        <p:txBody>
          <a:bodyPr/>
          <a:lstStyle>
            <a:lvl1pPr>
              <a:defRPr/>
            </a:lvl1pPr>
          </a:lstStyle>
          <a:p>
            <a:pPr>
              <a:defRPr/>
            </a:pPr>
            <a:fld id="{A701C78B-077F-AE47-B85F-2463FECF47CC}" type="datetime1">
              <a:rPr lang="en-US" altLang="en-US" smtClean="0"/>
              <a:t>6/21/2026</a:t>
            </a:fld>
            <a:endParaRPr lang="en-US" altLang="en-US" dirty="0"/>
          </a:p>
        </p:txBody>
      </p:sp>
      <p:sp>
        <p:nvSpPr>
          <p:cNvPr id="5" name="Rectangle 5">
            <a:extLst>
              <a:ext uri="{FF2B5EF4-FFF2-40B4-BE49-F238E27FC236}">
                <a16:creationId xmlns:a16="http://schemas.microsoft.com/office/drawing/2014/main" id="{699C8AA7-3385-F64E-ACAF-8392E0CC07E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73997DE-0ABE-7A43-AC7C-5437FD59A158}"/>
              </a:ext>
            </a:extLst>
          </p:cNvPr>
          <p:cNvSpPr>
            <a:spLocks noGrp="1" noChangeArrowheads="1"/>
          </p:cNvSpPr>
          <p:nvPr>
            <p:ph type="sldNum" sz="quarter" idx="12"/>
          </p:nvPr>
        </p:nvSpPr>
        <p:spPr>
          <a:ln/>
        </p:spPr>
        <p:txBody>
          <a:bodyPr/>
          <a:lstStyle>
            <a:lvl1pPr>
              <a:defRPr/>
            </a:lvl1pPr>
          </a:lstStyle>
          <a:p>
            <a:pPr>
              <a:defRPr/>
            </a:pPr>
            <a:fld id="{8B45F320-E8B6-A048-8528-80F45F65E6B3}" type="slidenum">
              <a:rPr lang="en-US" altLang="en-US"/>
              <a:pPr>
                <a:defRPr/>
              </a:pPr>
              <a:t>‹N°›</a:t>
            </a:fld>
            <a:endParaRPr lang="en-US" altLang="en-US" dirty="0"/>
          </a:p>
        </p:txBody>
      </p:sp>
    </p:spTree>
    <p:extLst>
      <p:ext uri="{BB962C8B-B14F-4D97-AF65-F5344CB8AC3E}">
        <p14:creationId xmlns:p14="http://schemas.microsoft.com/office/powerpoint/2010/main" val="412767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3CC550-2B7D-314F-8E7C-B75FA94A4262}"/>
              </a:ext>
            </a:extLst>
          </p:cNvPr>
          <p:cNvSpPr>
            <a:spLocks noGrp="1" noChangeArrowheads="1"/>
          </p:cNvSpPr>
          <p:nvPr>
            <p:ph type="dt" sz="half" idx="10"/>
          </p:nvPr>
        </p:nvSpPr>
        <p:spPr>
          <a:ln/>
        </p:spPr>
        <p:txBody>
          <a:bodyPr/>
          <a:lstStyle>
            <a:lvl1pPr>
              <a:defRPr/>
            </a:lvl1pPr>
          </a:lstStyle>
          <a:p>
            <a:pPr>
              <a:defRPr/>
            </a:pPr>
            <a:fld id="{3A34F375-9BD4-164E-B20A-6EFB79D8AF43}" type="datetime1">
              <a:rPr lang="en-US" altLang="en-US" smtClean="0"/>
              <a:t>6/21/2026</a:t>
            </a:fld>
            <a:endParaRPr lang="en-US" altLang="en-US" dirty="0"/>
          </a:p>
        </p:txBody>
      </p:sp>
      <p:sp>
        <p:nvSpPr>
          <p:cNvPr id="5" name="Rectangle 5">
            <a:extLst>
              <a:ext uri="{FF2B5EF4-FFF2-40B4-BE49-F238E27FC236}">
                <a16:creationId xmlns:a16="http://schemas.microsoft.com/office/drawing/2014/main" id="{1E6723E5-D597-2B4D-82D1-4E7BF451065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B9298073-7C84-1B43-809E-E9BD124E4161}"/>
              </a:ext>
            </a:extLst>
          </p:cNvPr>
          <p:cNvSpPr>
            <a:spLocks noGrp="1" noChangeArrowheads="1"/>
          </p:cNvSpPr>
          <p:nvPr>
            <p:ph type="sldNum" sz="quarter" idx="12"/>
          </p:nvPr>
        </p:nvSpPr>
        <p:spPr>
          <a:ln/>
        </p:spPr>
        <p:txBody>
          <a:bodyPr/>
          <a:lstStyle>
            <a:lvl1pPr>
              <a:defRPr/>
            </a:lvl1pPr>
          </a:lstStyle>
          <a:p>
            <a:pPr>
              <a:defRPr/>
            </a:pPr>
            <a:fld id="{66FDA029-1675-5840-9D70-6323FF6DFE4C}" type="slidenum">
              <a:rPr lang="en-US" altLang="en-US"/>
              <a:pPr>
                <a:defRPr/>
              </a:pPr>
              <a:t>‹N°›</a:t>
            </a:fld>
            <a:endParaRPr lang="en-US" altLang="en-US" dirty="0"/>
          </a:p>
        </p:txBody>
      </p:sp>
    </p:spTree>
    <p:extLst>
      <p:ext uri="{BB962C8B-B14F-4D97-AF65-F5344CB8AC3E}">
        <p14:creationId xmlns:p14="http://schemas.microsoft.com/office/powerpoint/2010/main" val="333565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CC4ABD5-87EA-E242-AFB7-BFB03A8A8D0F}"/>
              </a:ext>
            </a:extLst>
          </p:cNvPr>
          <p:cNvSpPr>
            <a:spLocks noGrp="1" noChangeArrowheads="1"/>
          </p:cNvSpPr>
          <p:nvPr>
            <p:ph type="dt" sz="half" idx="10"/>
          </p:nvPr>
        </p:nvSpPr>
        <p:spPr>
          <a:ln/>
        </p:spPr>
        <p:txBody>
          <a:bodyPr/>
          <a:lstStyle>
            <a:lvl1pPr>
              <a:defRPr/>
            </a:lvl1pPr>
          </a:lstStyle>
          <a:p>
            <a:pPr>
              <a:defRPr/>
            </a:pPr>
            <a:fld id="{91E64618-DCAE-3446-8C8C-99BFF2E64946}" type="datetime1">
              <a:rPr lang="en-US" altLang="en-US" smtClean="0"/>
              <a:t>6/21/2026</a:t>
            </a:fld>
            <a:endParaRPr lang="en-US" altLang="en-US" dirty="0"/>
          </a:p>
        </p:txBody>
      </p:sp>
      <p:sp>
        <p:nvSpPr>
          <p:cNvPr id="7" name="Rectangle 5">
            <a:extLst>
              <a:ext uri="{FF2B5EF4-FFF2-40B4-BE49-F238E27FC236}">
                <a16:creationId xmlns:a16="http://schemas.microsoft.com/office/drawing/2014/main" id="{1685D655-C8F1-6949-8F29-F0D2659F081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a:extLst>
              <a:ext uri="{FF2B5EF4-FFF2-40B4-BE49-F238E27FC236}">
                <a16:creationId xmlns:a16="http://schemas.microsoft.com/office/drawing/2014/main" id="{9E94ADB1-25B6-B546-95FF-F420C894F8DE}"/>
              </a:ext>
            </a:extLst>
          </p:cNvPr>
          <p:cNvSpPr>
            <a:spLocks noGrp="1" noChangeArrowheads="1"/>
          </p:cNvSpPr>
          <p:nvPr>
            <p:ph type="sldNum" sz="quarter" idx="12"/>
          </p:nvPr>
        </p:nvSpPr>
        <p:spPr>
          <a:ln/>
        </p:spPr>
        <p:txBody>
          <a:bodyPr/>
          <a:lstStyle>
            <a:lvl1pPr>
              <a:defRPr/>
            </a:lvl1pPr>
          </a:lstStyle>
          <a:p>
            <a:pPr>
              <a:defRPr/>
            </a:pPr>
            <a:fld id="{02D1D85E-4038-0D40-96EB-7E2A78F7A8DC}" type="slidenum">
              <a:rPr lang="en-US" altLang="en-US"/>
              <a:pPr>
                <a:defRPr/>
              </a:pPr>
              <a:t>‹N°›</a:t>
            </a:fld>
            <a:endParaRPr lang="en-US" altLang="en-US" dirty="0"/>
          </a:p>
        </p:txBody>
      </p:sp>
    </p:spTree>
    <p:extLst>
      <p:ext uri="{BB962C8B-B14F-4D97-AF65-F5344CB8AC3E}">
        <p14:creationId xmlns:p14="http://schemas.microsoft.com/office/powerpoint/2010/main" val="1153128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B08A153-D4A1-3C4E-8546-639F97687DF3}"/>
              </a:ext>
            </a:extLst>
          </p:cNvPr>
          <p:cNvSpPr>
            <a:spLocks noGrp="1" noChangeArrowheads="1"/>
          </p:cNvSpPr>
          <p:nvPr>
            <p:ph type="dt" sz="half" idx="10"/>
          </p:nvPr>
        </p:nvSpPr>
        <p:spPr>
          <a:ln/>
        </p:spPr>
        <p:txBody>
          <a:bodyPr/>
          <a:lstStyle>
            <a:lvl1pPr>
              <a:defRPr/>
            </a:lvl1pPr>
          </a:lstStyle>
          <a:p>
            <a:pPr>
              <a:defRPr/>
            </a:pPr>
            <a:fld id="{34F24A4B-8641-6944-B03B-C62A98331C09}" type="datetime1">
              <a:rPr lang="en-US" altLang="en-US" smtClean="0"/>
              <a:t>6/21/2026</a:t>
            </a:fld>
            <a:endParaRPr lang="en-US" altLang="en-US" dirty="0"/>
          </a:p>
        </p:txBody>
      </p:sp>
      <p:sp>
        <p:nvSpPr>
          <p:cNvPr id="7" name="Rectangle 5">
            <a:extLst>
              <a:ext uri="{FF2B5EF4-FFF2-40B4-BE49-F238E27FC236}">
                <a16:creationId xmlns:a16="http://schemas.microsoft.com/office/drawing/2014/main" id="{AE86BBD3-B0E3-844B-B6AD-343F20D1380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a:extLst>
              <a:ext uri="{FF2B5EF4-FFF2-40B4-BE49-F238E27FC236}">
                <a16:creationId xmlns:a16="http://schemas.microsoft.com/office/drawing/2014/main" id="{596D9613-889B-A143-8B72-06140BC25259}"/>
              </a:ext>
            </a:extLst>
          </p:cNvPr>
          <p:cNvSpPr>
            <a:spLocks noGrp="1" noChangeArrowheads="1"/>
          </p:cNvSpPr>
          <p:nvPr>
            <p:ph type="sldNum" sz="quarter" idx="12"/>
          </p:nvPr>
        </p:nvSpPr>
        <p:spPr>
          <a:ln/>
        </p:spPr>
        <p:txBody>
          <a:bodyPr/>
          <a:lstStyle>
            <a:lvl1pPr>
              <a:defRPr/>
            </a:lvl1pPr>
          </a:lstStyle>
          <a:p>
            <a:pPr>
              <a:defRPr/>
            </a:pPr>
            <a:fld id="{5B0253A8-E727-A841-948B-C74D999741CE}" type="slidenum">
              <a:rPr lang="en-US" altLang="en-US"/>
              <a:pPr>
                <a:defRPr/>
              </a:pPr>
              <a:t>‹N°›</a:t>
            </a:fld>
            <a:endParaRPr lang="en-US" altLang="en-US" dirty="0"/>
          </a:p>
        </p:txBody>
      </p:sp>
    </p:spTree>
    <p:extLst>
      <p:ext uri="{BB962C8B-B14F-4D97-AF65-F5344CB8AC3E}">
        <p14:creationId xmlns:p14="http://schemas.microsoft.com/office/powerpoint/2010/main" val="3560443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C16A59-9226-FD4D-9480-B063C1A3C3F1}"/>
              </a:ext>
            </a:extLst>
          </p:cNvPr>
          <p:cNvSpPr>
            <a:spLocks noGrp="1" noChangeArrowheads="1"/>
          </p:cNvSpPr>
          <p:nvPr>
            <p:ph type="dt" sz="half" idx="10"/>
          </p:nvPr>
        </p:nvSpPr>
        <p:spPr>
          <a:ln/>
        </p:spPr>
        <p:txBody>
          <a:bodyPr/>
          <a:lstStyle>
            <a:lvl1pPr>
              <a:defRPr/>
            </a:lvl1pPr>
          </a:lstStyle>
          <a:p>
            <a:pPr>
              <a:defRPr/>
            </a:pPr>
            <a:fld id="{CBD4C2F9-A0FF-914C-8DE0-B0E3E3724484}" type="datetime1">
              <a:rPr lang="en-US" altLang="en-US" smtClean="0"/>
              <a:t>6/21/2026</a:t>
            </a:fld>
            <a:endParaRPr lang="en-US" altLang="en-US" dirty="0"/>
          </a:p>
        </p:txBody>
      </p:sp>
      <p:sp>
        <p:nvSpPr>
          <p:cNvPr id="5" name="Rectangle 5">
            <a:extLst>
              <a:ext uri="{FF2B5EF4-FFF2-40B4-BE49-F238E27FC236}">
                <a16:creationId xmlns:a16="http://schemas.microsoft.com/office/drawing/2014/main" id="{E1ED4EAF-AEA1-EE4B-8040-E2A1A36D167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0707183-E534-1B4D-8A4A-83BF65D80B85}"/>
              </a:ext>
            </a:extLst>
          </p:cNvPr>
          <p:cNvSpPr>
            <a:spLocks noGrp="1" noChangeArrowheads="1"/>
          </p:cNvSpPr>
          <p:nvPr>
            <p:ph type="sldNum" sz="quarter" idx="12"/>
          </p:nvPr>
        </p:nvSpPr>
        <p:spPr>
          <a:ln/>
        </p:spPr>
        <p:txBody>
          <a:bodyPr/>
          <a:lstStyle>
            <a:lvl1pPr>
              <a:defRPr/>
            </a:lvl1pPr>
          </a:lstStyle>
          <a:p>
            <a:pPr>
              <a:defRPr/>
            </a:pPr>
            <a:fld id="{85851BA1-5014-3840-AEA2-D6FED85870CE}" type="slidenum">
              <a:rPr lang="en-US" altLang="en-US"/>
              <a:pPr>
                <a:defRPr/>
              </a:pPr>
              <a:t>‹N°›</a:t>
            </a:fld>
            <a:endParaRPr lang="en-US" altLang="en-US" dirty="0"/>
          </a:p>
        </p:txBody>
      </p:sp>
    </p:spTree>
    <p:extLst>
      <p:ext uri="{BB962C8B-B14F-4D97-AF65-F5344CB8AC3E}">
        <p14:creationId xmlns:p14="http://schemas.microsoft.com/office/powerpoint/2010/main" val="367555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6F837C6-AF72-924D-98C4-45383F595CE2}"/>
              </a:ext>
            </a:extLst>
          </p:cNvPr>
          <p:cNvSpPr>
            <a:spLocks noGrp="1" noChangeArrowheads="1"/>
          </p:cNvSpPr>
          <p:nvPr>
            <p:ph type="dt" sz="half" idx="10"/>
          </p:nvPr>
        </p:nvSpPr>
        <p:spPr>
          <a:ln/>
        </p:spPr>
        <p:txBody>
          <a:bodyPr/>
          <a:lstStyle>
            <a:lvl1pPr>
              <a:defRPr/>
            </a:lvl1pPr>
          </a:lstStyle>
          <a:p>
            <a:pPr>
              <a:defRPr/>
            </a:pPr>
            <a:fld id="{376D810D-E2A0-084B-8C0E-ADDA270CC8DC}" type="datetime1">
              <a:rPr lang="en-US" altLang="en-US" smtClean="0"/>
              <a:t>6/21/2026</a:t>
            </a:fld>
            <a:endParaRPr lang="en-US" altLang="en-US" dirty="0"/>
          </a:p>
        </p:txBody>
      </p:sp>
      <p:sp>
        <p:nvSpPr>
          <p:cNvPr id="5" name="Rectangle 5">
            <a:extLst>
              <a:ext uri="{FF2B5EF4-FFF2-40B4-BE49-F238E27FC236}">
                <a16:creationId xmlns:a16="http://schemas.microsoft.com/office/drawing/2014/main" id="{CF92575F-6955-F344-97F9-7DDC9F7D41F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6EA9E53-1273-D646-8E70-F09CBC3AE4AE}"/>
              </a:ext>
            </a:extLst>
          </p:cNvPr>
          <p:cNvSpPr>
            <a:spLocks noGrp="1" noChangeArrowheads="1"/>
          </p:cNvSpPr>
          <p:nvPr>
            <p:ph type="sldNum" sz="quarter" idx="12"/>
          </p:nvPr>
        </p:nvSpPr>
        <p:spPr>
          <a:ln/>
        </p:spPr>
        <p:txBody>
          <a:bodyPr/>
          <a:lstStyle>
            <a:lvl1pPr>
              <a:defRPr/>
            </a:lvl1pPr>
          </a:lstStyle>
          <a:p>
            <a:pPr>
              <a:defRPr/>
            </a:pPr>
            <a:fld id="{ECFEB4FA-453D-1E49-BA02-E63AE51F019D}" type="slidenum">
              <a:rPr lang="en-US" altLang="en-US"/>
              <a:pPr>
                <a:defRPr/>
              </a:pPr>
              <a:t>‹N°›</a:t>
            </a:fld>
            <a:endParaRPr lang="en-US" altLang="en-US" dirty="0"/>
          </a:p>
        </p:txBody>
      </p:sp>
    </p:spTree>
    <p:extLst>
      <p:ext uri="{BB962C8B-B14F-4D97-AF65-F5344CB8AC3E}">
        <p14:creationId xmlns:p14="http://schemas.microsoft.com/office/powerpoint/2010/main" val="205795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47947B5-293B-B144-B637-0DA35D7703E5}"/>
              </a:ext>
            </a:extLst>
          </p:cNvPr>
          <p:cNvSpPr>
            <a:spLocks noGrp="1" noChangeArrowheads="1"/>
          </p:cNvSpPr>
          <p:nvPr>
            <p:ph type="dt" sz="half" idx="10"/>
          </p:nvPr>
        </p:nvSpPr>
        <p:spPr>
          <a:ln/>
        </p:spPr>
        <p:txBody>
          <a:bodyPr/>
          <a:lstStyle>
            <a:lvl1pPr>
              <a:defRPr/>
            </a:lvl1pPr>
          </a:lstStyle>
          <a:p>
            <a:pPr>
              <a:defRPr/>
            </a:pPr>
            <a:fld id="{459827E8-E647-254B-A9B2-511B13CC7803}" type="datetime1">
              <a:rPr lang="en-US" altLang="en-US" smtClean="0"/>
              <a:t>6/21/2026</a:t>
            </a:fld>
            <a:endParaRPr lang="en-US" altLang="en-US" dirty="0"/>
          </a:p>
        </p:txBody>
      </p:sp>
      <p:sp>
        <p:nvSpPr>
          <p:cNvPr id="6" name="Rectangle 5">
            <a:extLst>
              <a:ext uri="{FF2B5EF4-FFF2-40B4-BE49-F238E27FC236}">
                <a16:creationId xmlns:a16="http://schemas.microsoft.com/office/drawing/2014/main" id="{60BA4EE9-2F91-4343-A896-7588D467995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EF7E626F-6DB7-FB4B-9BD1-F23C08694C79}"/>
              </a:ext>
            </a:extLst>
          </p:cNvPr>
          <p:cNvSpPr>
            <a:spLocks noGrp="1" noChangeArrowheads="1"/>
          </p:cNvSpPr>
          <p:nvPr>
            <p:ph type="sldNum" sz="quarter" idx="12"/>
          </p:nvPr>
        </p:nvSpPr>
        <p:spPr>
          <a:ln/>
        </p:spPr>
        <p:txBody>
          <a:bodyPr/>
          <a:lstStyle>
            <a:lvl1pPr>
              <a:defRPr/>
            </a:lvl1pPr>
          </a:lstStyle>
          <a:p>
            <a:pPr>
              <a:defRPr/>
            </a:pPr>
            <a:fld id="{8461A6CA-1D2A-7549-90FD-464ADF3E9BE7}" type="slidenum">
              <a:rPr lang="en-US" altLang="en-US"/>
              <a:pPr>
                <a:defRPr/>
              </a:pPr>
              <a:t>‹N°›</a:t>
            </a:fld>
            <a:endParaRPr lang="en-US" altLang="en-US" dirty="0"/>
          </a:p>
        </p:txBody>
      </p:sp>
    </p:spTree>
    <p:extLst>
      <p:ext uri="{BB962C8B-B14F-4D97-AF65-F5344CB8AC3E}">
        <p14:creationId xmlns:p14="http://schemas.microsoft.com/office/powerpoint/2010/main" val="125949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8CBA2F-21EA-E84F-8981-339B6801B69E}"/>
              </a:ext>
            </a:extLst>
          </p:cNvPr>
          <p:cNvSpPr>
            <a:spLocks noGrp="1" noChangeArrowheads="1"/>
          </p:cNvSpPr>
          <p:nvPr>
            <p:ph type="dt" sz="half" idx="10"/>
          </p:nvPr>
        </p:nvSpPr>
        <p:spPr>
          <a:ln/>
        </p:spPr>
        <p:txBody>
          <a:bodyPr/>
          <a:lstStyle>
            <a:lvl1pPr>
              <a:defRPr/>
            </a:lvl1pPr>
          </a:lstStyle>
          <a:p>
            <a:pPr>
              <a:defRPr/>
            </a:pPr>
            <a:fld id="{D6B9F85A-8024-574D-9123-3A067FC6A25B}" type="datetime1">
              <a:rPr lang="en-US" altLang="en-US" smtClean="0"/>
              <a:t>6/21/2026</a:t>
            </a:fld>
            <a:endParaRPr lang="en-US" altLang="en-US" dirty="0"/>
          </a:p>
        </p:txBody>
      </p:sp>
      <p:sp>
        <p:nvSpPr>
          <p:cNvPr id="8" name="Rectangle 5">
            <a:extLst>
              <a:ext uri="{FF2B5EF4-FFF2-40B4-BE49-F238E27FC236}">
                <a16:creationId xmlns:a16="http://schemas.microsoft.com/office/drawing/2014/main" id="{8E07CF9A-7E66-3E49-809A-7B23903CEF8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68C37255-F95E-7B46-9F1C-DF24C687744C}"/>
              </a:ext>
            </a:extLst>
          </p:cNvPr>
          <p:cNvSpPr>
            <a:spLocks noGrp="1" noChangeArrowheads="1"/>
          </p:cNvSpPr>
          <p:nvPr>
            <p:ph type="sldNum" sz="quarter" idx="12"/>
          </p:nvPr>
        </p:nvSpPr>
        <p:spPr>
          <a:ln/>
        </p:spPr>
        <p:txBody>
          <a:bodyPr/>
          <a:lstStyle>
            <a:lvl1pPr>
              <a:defRPr/>
            </a:lvl1pPr>
          </a:lstStyle>
          <a:p>
            <a:pPr>
              <a:defRPr/>
            </a:pPr>
            <a:fld id="{D6982032-8281-B249-9548-136BE4C8A63C}" type="slidenum">
              <a:rPr lang="en-US" altLang="en-US"/>
              <a:pPr>
                <a:defRPr/>
              </a:pPr>
              <a:t>‹N°›</a:t>
            </a:fld>
            <a:endParaRPr lang="en-US" altLang="en-US" dirty="0"/>
          </a:p>
        </p:txBody>
      </p:sp>
    </p:spTree>
    <p:extLst>
      <p:ext uri="{BB962C8B-B14F-4D97-AF65-F5344CB8AC3E}">
        <p14:creationId xmlns:p14="http://schemas.microsoft.com/office/powerpoint/2010/main" val="2429317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2D44FE3-FBC4-1849-B848-DB5022AE3EBA}"/>
              </a:ext>
            </a:extLst>
          </p:cNvPr>
          <p:cNvSpPr>
            <a:spLocks noGrp="1" noChangeArrowheads="1"/>
          </p:cNvSpPr>
          <p:nvPr>
            <p:ph type="dt" sz="half" idx="10"/>
          </p:nvPr>
        </p:nvSpPr>
        <p:spPr>
          <a:ln/>
        </p:spPr>
        <p:txBody>
          <a:bodyPr/>
          <a:lstStyle>
            <a:lvl1pPr>
              <a:defRPr/>
            </a:lvl1pPr>
          </a:lstStyle>
          <a:p>
            <a:pPr>
              <a:defRPr/>
            </a:pPr>
            <a:fld id="{2CCD40F2-20D1-6640-A815-5AC1DB120845}" type="datetime1">
              <a:rPr lang="en-US" altLang="en-US" smtClean="0"/>
              <a:t>6/21/2026</a:t>
            </a:fld>
            <a:endParaRPr lang="en-US" altLang="en-US" dirty="0"/>
          </a:p>
        </p:txBody>
      </p:sp>
      <p:sp>
        <p:nvSpPr>
          <p:cNvPr id="4" name="Rectangle 5">
            <a:extLst>
              <a:ext uri="{FF2B5EF4-FFF2-40B4-BE49-F238E27FC236}">
                <a16:creationId xmlns:a16="http://schemas.microsoft.com/office/drawing/2014/main" id="{4C244A4E-0FED-CF4F-B84A-5DB7BFC5660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3D50B8F7-16B4-5C4F-BADE-F09F1C9D8B91}"/>
              </a:ext>
            </a:extLst>
          </p:cNvPr>
          <p:cNvSpPr>
            <a:spLocks noGrp="1" noChangeArrowheads="1"/>
          </p:cNvSpPr>
          <p:nvPr>
            <p:ph type="sldNum" sz="quarter" idx="12"/>
          </p:nvPr>
        </p:nvSpPr>
        <p:spPr>
          <a:ln/>
        </p:spPr>
        <p:txBody>
          <a:bodyPr/>
          <a:lstStyle>
            <a:lvl1pPr>
              <a:defRPr/>
            </a:lvl1pPr>
          </a:lstStyle>
          <a:p>
            <a:pPr>
              <a:defRPr/>
            </a:pPr>
            <a:fld id="{0C539A11-9771-404E-89D2-2B316FD0BC79}" type="slidenum">
              <a:rPr lang="en-US" altLang="en-US"/>
              <a:pPr>
                <a:defRPr/>
              </a:pPr>
              <a:t>‹N°›</a:t>
            </a:fld>
            <a:endParaRPr lang="en-US" altLang="en-US" dirty="0"/>
          </a:p>
        </p:txBody>
      </p:sp>
    </p:spTree>
    <p:extLst>
      <p:ext uri="{BB962C8B-B14F-4D97-AF65-F5344CB8AC3E}">
        <p14:creationId xmlns:p14="http://schemas.microsoft.com/office/powerpoint/2010/main" val="1181733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99B2FDD-991D-1C41-A14A-CF506C3B2BD6}"/>
              </a:ext>
            </a:extLst>
          </p:cNvPr>
          <p:cNvSpPr>
            <a:spLocks noGrp="1" noChangeArrowheads="1"/>
          </p:cNvSpPr>
          <p:nvPr>
            <p:ph type="dt" sz="half" idx="10"/>
          </p:nvPr>
        </p:nvSpPr>
        <p:spPr>
          <a:ln/>
        </p:spPr>
        <p:txBody>
          <a:bodyPr/>
          <a:lstStyle>
            <a:lvl1pPr>
              <a:defRPr/>
            </a:lvl1pPr>
          </a:lstStyle>
          <a:p>
            <a:pPr>
              <a:defRPr/>
            </a:pPr>
            <a:fld id="{CA6DBBE2-D8FC-444B-867D-0DA120340AF7}" type="datetime1">
              <a:rPr lang="en-US" altLang="en-US" smtClean="0"/>
              <a:t>6/21/2026</a:t>
            </a:fld>
            <a:endParaRPr lang="en-US" altLang="en-US" dirty="0"/>
          </a:p>
        </p:txBody>
      </p:sp>
      <p:sp>
        <p:nvSpPr>
          <p:cNvPr id="3" name="Rectangle 5">
            <a:extLst>
              <a:ext uri="{FF2B5EF4-FFF2-40B4-BE49-F238E27FC236}">
                <a16:creationId xmlns:a16="http://schemas.microsoft.com/office/drawing/2014/main" id="{E6691102-F9BA-8C41-A7BA-194C69747E4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A3325D3E-D825-BD42-AF6A-FE5FAE58C2B6}"/>
              </a:ext>
            </a:extLst>
          </p:cNvPr>
          <p:cNvSpPr>
            <a:spLocks noGrp="1" noChangeArrowheads="1"/>
          </p:cNvSpPr>
          <p:nvPr>
            <p:ph type="sldNum" sz="quarter" idx="12"/>
          </p:nvPr>
        </p:nvSpPr>
        <p:spPr>
          <a:ln/>
        </p:spPr>
        <p:txBody>
          <a:bodyPr/>
          <a:lstStyle>
            <a:lvl1pPr>
              <a:defRPr/>
            </a:lvl1pPr>
          </a:lstStyle>
          <a:p>
            <a:pPr>
              <a:defRPr/>
            </a:pPr>
            <a:fld id="{C5091D2B-A6A7-BE40-A55E-B4779B79E204}" type="slidenum">
              <a:rPr lang="en-US" altLang="en-US"/>
              <a:pPr>
                <a:defRPr/>
              </a:pPr>
              <a:t>‹N°›</a:t>
            </a:fld>
            <a:endParaRPr lang="en-US" altLang="en-US" dirty="0"/>
          </a:p>
        </p:txBody>
      </p:sp>
    </p:spTree>
    <p:extLst>
      <p:ext uri="{BB962C8B-B14F-4D97-AF65-F5344CB8AC3E}">
        <p14:creationId xmlns:p14="http://schemas.microsoft.com/office/powerpoint/2010/main" val="3558398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E874B0-590B-074A-9CCB-31B9A4758A45}"/>
              </a:ext>
            </a:extLst>
          </p:cNvPr>
          <p:cNvSpPr>
            <a:spLocks noGrp="1" noChangeArrowheads="1"/>
          </p:cNvSpPr>
          <p:nvPr>
            <p:ph type="dt" sz="half" idx="10"/>
          </p:nvPr>
        </p:nvSpPr>
        <p:spPr>
          <a:ln/>
        </p:spPr>
        <p:txBody>
          <a:bodyPr/>
          <a:lstStyle>
            <a:lvl1pPr>
              <a:defRPr/>
            </a:lvl1pPr>
          </a:lstStyle>
          <a:p>
            <a:pPr>
              <a:defRPr/>
            </a:pPr>
            <a:fld id="{344123D4-CAC0-5546-844D-7C499517A0D0}" type="datetime1">
              <a:rPr lang="en-US" altLang="en-US" smtClean="0"/>
              <a:t>6/21/2026</a:t>
            </a:fld>
            <a:endParaRPr lang="en-US" altLang="en-US" dirty="0"/>
          </a:p>
        </p:txBody>
      </p:sp>
      <p:sp>
        <p:nvSpPr>
          <p:cNvPr id="6" name="Rectangle 5">
            <a:extLst>
              <a:ext uri="{FF2B5EF4-FFF2-40B4-BE49-F238E27FC236}">
                <a16:creationId xmlns:a16="http://schemas.microsoft.com/office/drawing/2014/main" id="{CD7D43F5-588B-BB42-B7E1-6A31EED784B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308D00F5-75A3-2340-AED6-C2AA51FA7685}"/>
              </a:ext>
            </a:extLst>
          </p:cNvPr>
          <p:cNvSpPr>
            <a:spLocks noGrp="1" noChangeArrowheads="1"/>
          </p:cNvSpPr>
          <p:nvPr>
            <p:ph type="sldNum" sz="quarter" idx="12"/>
          </p:nvPr>
        </p:nvSpPr>
        <p:spPr>
          <a:ln/>
        </p:spPr>
        <p:txBody>
          <a:bodyPr/>
          <a:lstStyle>
            <a:lvl1pPr>
              <a:defRPr/>
            </a:lvl1pPr>
          </a:lstStyle>
          <a:p>
            <a:pPr>
              <a:defRPr/>
            </a:pPr>
            <a:fld id="{DB7E025C-CE47-2146-ADE6-DD524B93ED28}" type="slidenum">
              <a:rPr lang="en-US" altLang="en-US"/>
              <a:pPr>
                <a:defRPr/>
              </a:pPr>
              <a:t>‹N°›</a:t>
            </a:fld>
            <a:endParaRPr lang="en-US" altLang="en-US" dirty="0"/>
          </a:p>
        </p:txBody>
      </p:sp>
    </p:spTree>
    <p:extLst>
      <p:ext uri="{BB962C8B-B14F-4D97-AF65-F5344CB8AC3E}">
        <p14:creationId xmlns:p14="http://schemas.microsoft.com/office/powerpoint/2010/main" val="138483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A4D02C-4614-6C40-A8C2-971A7CC8490A}"/>
              </a:ext>
            </a:extLst>
          </p:cNvPr>
          <p:cNvSpPr>
            <a:spLocks noGrp="1" noChangeArrowheads="1"/>
          </p:cNvSpPr>
          <p:nvPr>
            <p:ph type="dt" sz="half" idx="10"/>
          </p:nvPr>
        </p:nvSpPr>
        <p:spPr>
          <a:ln/>
        </p:spPr>
        <p:txBody>
          <a:bodyPr/>
          <a:lstStyle>
            <a:lvl1pPr>
              <a:defRPr/>
            </a:lvl1pPr>
          </a:lstStyle>
          <a:p>
            <a:pPr>
              <a:defRPr/>
            </a:pPr>
            <a:fld id="{B0500525-4A08-4D41-8D49-4D9A639E4A2A}" type="datetime1">
              <a:rPr lang="en-US" altLang="en-US" smtClean="0"/>
              <a:t>6/21/2026</a:t>
            </a:fld>
            <a:endParaRPr lang="en-US" altLang="en-US" dirty="0"/>
          </a:p>
        </p:txBody>
      </p:sp>
      <p:sp>
        <p:nvSpPr>
          <p:cNvPr id="6" name="Rectangle 5">
            <a:extLst>
              <a:ext uri="{FF2B5EF4-FFF2-40B4-BE49-F238E27FC236}">
                <a16:creationId xmlns:a16="http://schemas.microsoft.com/office/drawing/2014/main" id="{F1BABAF0-9DEB-AA44-955D-FFBD2CE326F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A97E9F51-3A12-DB48-BF2D-4CE78D71FB22}"/>
              </a:ext>
            </a:extLst>
          </p:cNvPr>
          <p:cNvSpPr>
            <a:spLocks noGrp="1" noChangeArrowheads="1"/>
          </p:cNvSpPr>
          <p:nvPr>
            <p:ph type="sldNum" sz="quarter" idx="12"/>
          </p:nvPr>
        </p:nvSpPr>
        <p:spPr>
          <a:ln/>
        </p:spPr>
        <p:txBody>
          <a:bodyPr/>
          <a:lstStyle>
            <a:lvl1pPr>
              <a:defRPr/>
            </a:lvl1pPr>
          </a:lstStyle>
          <a:p>
            <a:pPr>
              <a:defRPr/>
            </a:pPr>
            <a:fld id="{FAFE3B4B-CD50-CA44-8502-DD16FBFAC8D9}" type="slidenum">
              <a:rPr lang="en-US" altLang="en-US"/>
              <a:pPr>
                <a:defRPr/>
              </a:pPr>
              <a:t>‹N°›</a:t>
            </a:fld>
            <a:endParaRPr lang="en-US" altLang="en-US" dirty="0"/>
          </a:p>
        </p:txBody>
      </p:sp>
    </p:spTree>
    <p:extLst>
      <p:ext uri="{BB962C8B-B14F-4D97-AF65-F5344CB8AC3E}">
        <p14:creationId xmlns:p14="http://schemas.microsoft.com/office/powerpoint/2010/main" val="239066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2"/>
            </a:gs>
            <a:gs pos="100000">
              <a:schemeClr val="accent4">
                <a:lumMod val="1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08141AE-236E-BD41-AEBD-49AC7A88878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7AE97AD-9D3D-0842-93C3-882A4E72198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A9F8294-446B-CB4E-925E-F56034C69A3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vl1pPr>
          </a:lstStyle>
          <a:p>
            <a:pPr>
              <a:defRPr/>
            </a:pPr>
            <a:fld id="{92ACA65F-06E6-1849-AD67-D592D7E45DD2}" type="datetime1">
              <a:rPr lang="en-US" altLang="en-US" smtClean="0"/>
              <a:t>6/21/2026</a:t>
            </a:fld>
            <a:endParaRPr lang="en-US" altLang="en-US" dirty="0"/>
          </a:p>
        </p:txBody>
      </p:sp>
      <p:sp>
        <p:nvSpPr>
          <p:cNvPr id="1029" name="Rectangle 5">
            <a:extLst>
              <a:ext uri="{FF2B5EF4-FFF2-40B4-BE49-F238E27FC236}">
                <a16:creationId xmlns:a16="http://schemas.microsoft.com/office/drawing/2014/main" id="{5701899D-AAA4-9D4B-AE10-8129B131AF6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8" charset="0"/>
                <a:ea typeface="ＭＳ Ｐゴシック" pitchFamily="8" charset="-128"/>
                <a:cs typeface="ＭＳ Ｐゴシック" pitchFamily="8" charset="-128"/>
              </a:defRPr>
            </a:lvl1pPr>
          </a:lstStyle>
          <a:p>
            <a:pPr>
              <a:defRPr/>
            </a:pPr>
            <a:endParaRPr lang="en-US" dirty="0"/>
          </a:p>
        </p:txBody>
      </p:sp>
      <p:sp>
        <p:nvSpPr>
          <p:cNvPr id="1030" name="Rectangle 6">
            <a:extLst>
              <a:ext uri="{FF2B5EF4-FFF2-40B4-BE49-F238E27FC236}">
                <a16:creationId xmlns:a16="http://schemas.microsoft.com/office/drawing/2014/main" id="{3E9B3486-EE3C-BD44-B8B8-4EE1FEFCD49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AD3500E9-2102-3E4C-80CA-5DBB680CA576}" type="slidenum">
              <a:rPr lang="en-US" altLang="en-US"/>
              <a:pPr>
                <a:defRPr/>
              </a:pPr>
              <a:t>‹N°›</a:t>
            </a:fld>
            <a:endParaRPr lang="en-US" altLang="en-US" dirty="0"/>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19" charset="-128"/>
          <a:cs typeface="ＭＳ Ｐゴシック" pitchFamily="119" charset="-128"/>
        </a:defRPr>
      </a:lvl1pPr>
      <a:lvl2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2pPr>
      <a:lvl3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3pPr>
      <a:lvl4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4pPr>
      <a:lvl5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5pPr>
      <a:lvl6pPr marL="4572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6pPr>
      <a:lvl7pPr marL="9144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7pPr>
      <a:lvl8pPr marL="13716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8pPr>
      <a:lvl9pPr marL="18288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9" charset="-128"/>
          <a:cs typeface="ＭＳ Ｐゴシック" pitchFamily="11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9"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en.wikipedia.org/wiki/Revenue_Act_of_1932"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www.google.com/imgres?q=stern%20review&amp;imgurl=https%3A%2F%2Fd3525k1ryd2155.cloudfront.net%2Fh%2F058%2F616%2F1385616058.0.m.jpg&amp;imgrefurl=https%3A%2F%2Fwww.biblio.com%2Fbook%2Feconomics-climate-change-stern-review-nicholas%2Fd%2F1385616058&amp;docid=uNVwM0vB-ql4jM&amp;tbnid=gv5IxqkwttjU0M&amp;vet=12ahUKEwjn3aOvm6-KAxX0KkQIHbj2HfUQM3oECG0QAA..i&amp;w=200&amp;h=283&amp;hcb=2&amp;itg=1&amp;ved=2ahUKEwjn3aOvm6-KAxX0KkQIHbj2HfUQM3oECG0QAA"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EFF425-43D5-30D0-37E4-0DE2E54FF8CB}"/>
              </a:ext>
            </a:extLst>
          </p:cNvPr>
          <p:cNvSpPr>
            <a:spLocks noGrp="1"/>
          </p:cNvSpPr>
          <p:nvPr>
            <p:ph idx="1"/>
          </p:nvPr>
        </p:nvSpPr>
        <p:spPr>
          <a:xfrm>
            <a:off x="646177" y="402336"/>
            <a:ext cx="8010144" cy="6096001"/>
          </a:xfrm>
        </p:spPr>
        <p:txBody>
          <a:bodyPr>
            <a:normAutofit/>
          </a:bodyPr>
          <a:lstStyle/>
          <a:p>
            <a:pPr marL="0" indent="0">
              <a:buNone/>
            </a:pPr>
            <a:endParaRPr lang="en-US" b="1" dirty="0">
              <a:latin typeface="Calibri" panose="020F0502020204030204" pitchFamily="34" charset="0"/>
              <a:cs typeface="Calibri" panose="020F0502020204030204" pitchFamily="34" charset="0"/>
            </a:endParaRPr>
          </a:p>
          <a:p>
            <a:pPr marL="0" indent="0">
              <a:buNone/>
            </a:pPr>
            <a:r>
              <a:rPr lang="en-US" b="1" dirty="0">
                <a:latin typeface="Calibri" panose="020F0502020204030204" pitchFamily="34" charset="0"/>
                <a:cs typeface="Calibri" panose="020F0502020204030204" pitchFamily="34" charset="0"/>
              </a:rPr>
              <a:t>How Free Market Thinking Has Blocked Climate Action</a:t>
            </a:r>
          </a:p>
          <a:p>
            <a:pPr marL="0" indent="0">
              <a:buNone/>
            </a:pPr>
            <a:endParaRPr lang="en-US" b="1" dirty="0">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a:p>
            <a:pPr marL="0" indent="0">
              <a:buNone/>
            </a:pPr>
            <a:r>
              <a:rPr lang="en-US" b="1" dirty="0">
                <a:latin typeface="Calibri" panose="020F0502020204030204" pitchFamily="34" charset="0"/>
                <a:cs typeface="Calibri" panose="020F0502020204030204" pitchFamily="34" charset="0"/>
              </a:rPr>
              <a:t>Naomi Oreskes</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sz="2000" dirty="0">
                <a:latin typeface="Calibri" panose="020F0502020204030204" pitchFamily="34" charset="0"/>
                <a:cs typeface="Calibri" panose="020F0502020204030204" pitchFamily="34" charset="0"/>
              </a:rPr>
              <a:t>Henry Charles Lea Professor of the History of Science, </a:t>
            </a:r>
          </a:p>
          <a:p>
            <a:pPr marL="0" indent="0">
              <a:buNone/>
            </a:pPr>
            <a:r>
              <a:rPr lang="en-US" sz="2000" dirty="0">
                <a:latin typeface="Calibri" panose="020F0502020204030204" pitchFamily="34" charset="0"/>
                <a:cs typeface="Calibri" panose="020F0502020204030204" pitchFamily="34" charset="0"/>
              </a:rPr>
              <a:t>Affiliated Professor of Earth and Planetary Sciences</a:t>
            </a:r>
          </a:p>
          <a:p>
            <a:pPr marL="0" indent="0">
              <a:buNone/>
            </a:pPr>
            <a:r>
              <a:rPr lang="en-US" sz="2000" dirty="0">
                <a:latin typeface="Calibri" panose="020F0502020204030204" pitchFamily="34" charset="0"/>
                <a:cs typeface="Calibri" panose="020F0502020204030204" pitchFamily="34" charset="0"/>
              </a:rPr>
              <a:t>Harvard University</a:t>
            </a:r>
          </a:p>
          <a:p>
            <a:pPr marL="0" indent="0">
              <a:buNone/>
            </a:pPr>
            <a:endParaRPr lang="en-US" dirty="0">
              <a:latin typeface="Optima" panose="02000503060000020004" pitchFamily="2" charset="0"/>
            </a:endParaRPr>
          </a:p>
        </p:txBody>
      </p:sp>
      <p:cxnSp>
        <p:nvCxnSpPr>
          <p:cNvPr id="6" name="Straight Connector 5">
            <a:extLst>
              <a:ext uri="{FF2B5EF4-FFF2-40B4-BE49-F238E27FC236}">
                <a16:creationId xmlns:a16="http://schemas.microsoft.com/office/drawing/2014/main" id="{E107C945-BCED-4CCE-EF8E-BA77E903525A}"/>
              </a:ext>
            </a:extLst>
          </p:cNvPr>
          <p:cNvCxnSpPr>
            <a:cxnSpLocks/>
          </p:cNvCxnSpPr>
          <p:nvPr/>
        </p:nvCxnSpPr>
        <p:spPr bwMode="auto">
          <a:xfrm>
            <a:off x="756175" y="2458613"/>
            <a:ext cx="2776938" cy="0"/>
          </a:xfrm>
          <a:prstGeom prst="line">
            <a:avLst/>
          </a:prstGeom>
          <a:solidFill>
            <a:schemeClr val="accent1"/>
          </a:solidFill>
          <a:ln w="15875" cap="flat" cmpd="sng" algn="ctr">
            <a:solidFill>
              <a:srgbClr val="D83A28"/>
            </a:solidFill>
            <a:prstDash val="solid"/>
            <a:round/>
            <a:headEnd type="none" w="med" len="med"/>
            <a:tailEnd type="none" w="med" len="med"/>
          </a:ln>
          <a:effectLst/>
        </p:spPr>
      </p:cxnSp>
    </p:spTree>
    <p:extLst>
      <p:ext uri="{BB962C8B-B14F-4D97-AF65-F5344CB8AC3E}">
        <p14:creationId xmlns:p14="http://schemas.microsoft.com/office/powerpoint/2010/main" val="843054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B9AB-1C59-8DC1-53F2-F18567F18104}"/>
              </a:ext>
            </a:extLst>
          </p:cNvPr>
          <p:cNvSpPr>
            <a:spLocks noGrp="1"/>
          </p:cNvSpPr>
          <p:nvPr>
            <p:ph type="title"/>
          </p:nvPr>
        </p:nvSpPr>
        <p:spPr>
          <a:xfrm>
            <a:off x="214829" y="374574"/>
            <a:ext cx="8714342" cy="1961002"/>
          </a:xfrm>
        </p:spPr>
        <p:txBody>
          <a:bodyPr/>
          <a:lstStyle/>
          <a:p>
            <a:r>
              <a:rPr lang="en-US" sz="2800" dirty="0">
                <a:solidFill>
                  <a:schemeClr val="tx1"/>
                </a:solidFill>
              </a:rPr>
              <a:t>Most obviously, in the United States American “free market” included slavery. </a:t>
            </a:r>
            <a:br>
              <a:rPr lang="en-US" sz="2800" dirty="0">
                <a:solidFill>
                  <a:schemeClr val="tx1"/>
                </a:solidFill>
              </a:rPr>
            </a:br>
            <a:br>
              <a:rPr lang="en-US" sz="2800" dirty="0">
                <a:solidFill>
                  <a:schemeClr val="tx1"/>
                </a:solidFill>
              </a:rPr>
            </a:br>
            <a:r>
              <a:rPr lang="en-US" sz="2800" dirty="0">
                <a:solidFill>
                  <a:schemeClr val="tx1"/>
                </a:solidFill>
              </a:rPr>
              <a:t>At the time of the Civil War, approximately 10 million enslaved people</a:t>
            </a:r>
            <a:endParaRPr lang="en-US" sz="3200" dirty="0">
              <a:solidFill>
                <a:schemeClr val="tx1"/>
              </a:solidFill>
            </a:endParaRPr>
          </a:p>
        </p:txBody>
      </p:sp>
      <p:pic>
        <p:nvPicPr>
          <p:cNvPr id="7" name="Picture 6" descr="A black and white drawing of a person and a child&#10;&#10;AI-generated content may be incorrect.">
            <a:extLst>
              <a:ext uri="{FF2B5EF4-FFF2-40B4-BE49-F238E27FC236}">
                <a16:creationId xmlns:a16="http://schemas.microsoft.com/office/drawing/2014/main" id="{1704BD07-2D70-AD90-BE8E-D3D6E19EDCEF}"/>
              </a:ext>
            </a:extLst>
          </p:cNvPr>
          <p:cNvPicPr>
            <a:picLocks noChangeAspect="1"/>
          </p:cNvPicPr>
          <p:nvPr/>
        </p:nvPicPr>
        <p:blipFill>
          <a:blip r:embed="rId3"/>
          <a:stretch>
            <a:fillRect/>
          </a:stretch>
        </p:blipFill>
        <p:spPr>
          <a:xfrm>
            <a:off x="381681" y="3071025"/>
            <a:ext cx="5497557" cy="3321441"/>
          </a:xfrm>
          <a:prstGeom prst="rect">
            <a:avLst/>
          </a:prstGeom>
        </p:spPr>
      </p:pic>
      <p:pic>
        <p:nvPicPr>
          <p:cNvPr id="5" name="Picture 6" descr="Rare photo of slave children found">
            <a:extLst>
              <a:ext uri="{FF2B5EF4-FFF2-40B4-BE49-F238E27FC236}">
                <a16:creationId xmlns:a16="http://schemas.microsoft.com/office/drawing/2014/main" id="{78923F99-55E8-3AFA-645D-424CC7491C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45" t="2294" r="2671" b="8401"/>
          <a:stretch/>
        </p:blipFill>
        <p:spPr bwMode="auto">
          <a:xfrm>
            <a:off x="6281595" y="2559199"/>
            <a:ext cx="2365194" cy="3830492"/>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092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7208D-B7C9-9367-73DE-D47B757F6B2D}"/>
              </a:ext>
            </a:extLst>
          </p:cNvPr>
          <p:cNvSpPr>
            <a:spLocks noGrp="1"/>
          </p:cNvSpPr>
          <p:nvPr>
            <p:ph type="title"/>
          </p:nvPr>
        </p:nvSpPr>
        <p:spPr>
          <a:xfrm>
            <a:off x="685800" y="323162"/>
            <a:ext cx="7772400" cy="910727"/>
          </a:xfrm>
        </p:spPr>
        <p:txBody>
          <a:bodyPr/>
          <a:lstStyle/>
          <a:p>
            <a:r>
              <a:rPr lang="en-US" sz="2800" dirty="0"/>
              <a:t>Smith viewed slavery as an obvious outrage, on both moral and economic grounds :</a:t>
            </a:r>
          </a:p>
        </p:txBody>
      </p:sp>
      <p:sp>
        <p:nvSpPr>
          <p:cNvPr id="3" name="Content Placeholder 2">
            <a:extLst>
              <a:ext uri="{FF2B5EF4-FFF2-40B4-BE49-F238E27FC236}">
                <a16:creationId xmlns:a16="http://schemas.microsoft.com/office/drawing/2014/main" id="{61AB4385-D7F8-951D-3192-AFF3C3E837DC}"/>
              </a:ext>
            </a:extLst>
          </p:cNvPr>
          <p:cNvSpPr>
            <a:spLocks noGrp="1"/>
          </p:cNvSpPr>
          <p:nvPr>
            <p:ph idx="1"/>
          </p:nvPr>
        </p:nvSpPr>
        <p:spPr>
          <a:xfrm>
            <a:off x="462708" y="1333958"/>
            <a:ext cx="8449938" cy="5200879"/>
          </a:xfrm>
        </p:spPr>
        <p:txBody>
          <a:bodyPr/>
          <a:lstStyle/>
          <a:p>
            <a:r>
              <a:rPr lang="en-US" sz="2800" dirty="0"/>
              <a:t>It was a huge contradiction in free market thinking that people could be willfully enslaved.</a:t>
            </a:r>
          </a:p>
          <a:p>
            <a:endParaRPr lang="en-US" sz="2800" dirty="0"/>
          </a:p>
          <a:p>
            <a:r>
              <a:rPr lang="en-US" sz="2800" dirty="0"/>
              <a:t>Violated his views, as expressed in </a:t>
            </a:r>
            <a:r>
              <a:rPr lang="en-US" sz="2800" i="1" dirty="0"/>
              <a:t>The Theory of Moral Sentiments</a:t>
            </a:r>
            <a:r>
              <a:rPr lang="en-US" sz="2800" dirty="0"/>
              <a:t>, about role of justice and empathy in society.</a:t>
            </a:r>
          </a:p>
          <a:p>
            <a:endParaRPr lang="en-US" sz="2800" dirty="0"/>
          </a:p>
          <a:p>
            <a:r>
              <a:rPr lang="en-US" sz="2800" dirty="0"/>
              <a:t>Violated his views, as expressed in </a:t>
            </a:r>
            <a:r>
              <a:rPr lang="en-US" sz="2800" i="1" dirty="0"/>
              <a:t>The Wealth of Nations</a:t>
            </a:r>
            <a:r>
              <a:rPr lang="en-US" sz="2800" dirty="0"/>
              <a:t>, that the most efficient economic system arises when people labor in their own self-interest. </a:t>
            </a:r>
          </a:p>
          <a:p>
            <a:endParaRPr lang="en-US" sz="2800" dirty="0"/>
          </a:p>
          <a:p>
            <a:pPr lvl="1"/>
            <a:endParaRPr lang="en-US" dirty="0"/>
          </a:p>
        </p:txBody>
      </p:sp>
    </p:spTree>
    <p:extLst>
      <p:ext uri="{BB962C8B-B14F-4D97-AF65-F5344CB8AC3E}">
        <p14:creationId xmlns:p14="http://schemas.microsoft.com/office/powerpoint/2010/main" val="3547795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F671-B794-56CD-C81C-0477315B2AA1}"/>
              </a:ext>
            </a:extLst>
          </p:cNvPr>
          <p:cNvSpPr>
            <a:spLocks noGrp="1"/>
          </p:cNvSpPr>
          <p:nvPr>
            <p:ph type="title"/>
          </p:nvPr>
        </p:nvSpPr>
        <p:spPr>
          <a:xfrm>
            <a:off x="556054" y="1700269"/>
            <a:ext cx="8158289" cy="3819181"/>
          </a:xfrm>
        </p:spPr>
        <p:txBody>
          <a:bodyPr/>
          <a:lstStyle/>
          <a:p>
            <a:r>
              <a:rPr lang="en-US" dirty="0"/>
              <a:t>By the end of 19</a:t>
            </a:r>
            <a:r>
              <a:rPr lang="en-US" baseline="30000" dirty="0"/>
              <a:t>th</a:t>
            </a:r>
            <a:r>
              <a:rPr lang="en-US" dirty="0"/>
              <a:t> century, chattel slavery had largely ended, but the exploitation of labor had not. </a:t>
            </a:r>
          </a:p>
        </p:txBody>
      </p:sp>
    </p:spTree>
    <p:extLst>
      <p:ext uri="{BB962C8B-B14F-4D97-AF65-F5344CB8AC3E}">
        <p14:creationId xmlns:p14="http://schemas.microsoft.com/office/powerpoint/2010/main" val="2787544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2" name="Picture 12" descr="Callie Campbell, 11 years old, picks 75 to 125 pounds of cotton a day, and totes 50 pounds of it when sack gets full. ">
            <a:extLst>
              <a:ext uri="{FF2B5EF4-FFF2-40B4-BE49-F238E27FC236}">
                <a16:creationId xmlns:a16="http://schemas.microsoft.com/office/drawing/2014/main" id="{D04C4D4B-E402-3915-5401-64C5E278C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608" y="1785818"/>
            <a:ext cx="3965604" cy="2753892"/>
          </a:xfrm>
          <a:prstGeom prst="rect">
            <a:avLst/>
          </a:prstGeom>
          <a:noFill/>
          <a:ln w="12700">
            <a:solidFill>
              <a:srgbClr val="D83A28"/>
            </a:solidFill>
          </a:ln>
          <a:extLst>
            <a:ext uri="{909E8E84-426E-40DD-AFC4-6F175D3DCCD1}">
              <a14:hiddenFill xmlns:a14="http://schemas.microsoft.com/office/drawing/2010/main">
                <a:solidFill>
                  <a:srgbClr val="FFFFFF"/>
                </a:solidFill>
              </a14:hiddenFill>
            </a:ext>
          </a:extLst>
        </p:spPr>
      </p:pic>
      <p:sp>
        <p:nvSpPr>
          <p:cNvPr id="92161" name="Title 1">
            <a:extLst>
              <a:ext uri="{FF2B5EF4-FFF2-40B4-BE49-F238E27FC236}">
                <a16:creationId xmlns:a16="http://schemas.microsoft.com/office/drawing/2014/main" id="{CDF63D94-1A6E-6041-B529-650B5A8601EC}"/>
              </a:ext>
            </a:extLst>
          </p:cNvPr>
          <p:cNvSpPr>
            <a:spLocks noGrp="1" noChangeArrowheads="1"/>
          </p:cNvSpPr>
          <p:nvPr>
            <p:ph type="title"/>
          </p:nvPr>
        </p:nvSpPr>
        <p:spPr>
          <a:xfrm>
            <a:off x="204788" y="391702"/>
            <a:ext cx="8734424" cy="1112016"/>
          </a:xfrm>
        </p:spPr>
        <p:txBody>
          <a:bodyPr/>
          <a:lstStyle/>
          <a:p>
            <a:pPr>
              <a:lnSpc>
                <a:spcPct val="120000"/>
              </a:lnSpc>
              <a:spcBef>
                <a:spcPts val="450"/>
              </a:spcBef>
              <a:spcAft>
                <a:spcPts val="900"/>
              </a:spcAft>
              <a:defRPr/>
            </a:pPr>
            <a:r>
              <a:rPr lang="en-US" altLang="ja-JP" sz="3200" dirty="0">
                <a:solidFill>
                  <a:srgbClr val="FFFFFF"/>
                </a:solidFill>
                <a:latin typeface="Optima" panose="02000503060000020004" pitchFamily="2" charset="0"/>
                <a:ea typeface="ＭＳ Ｐゴシック" panose="020B0600070205080204" pitchFamily="34" charset="-128"/>
              </a:rPr>
              <a:t>19</a:t>
            </a:r>
            <a:r>
              <a:rPr lang="en-US" altLang="ja-JP" sz="3200" baseline="30000" dirty="0">
                <a:solidFill>
                  <a:srgbClr val="FFFFFF"/>
                </a:solidFill>
                <a:latin typeface="Optima" panose="02000503060000020004" pitchFamily="2" charset="0"/>
                <a:ea typeface="ＭＳ Ｐゴシック" panose="020B0600070205080204" pitchFamily="34" charset="-128"/>
              </a:rPr>
              <a:t>th</a:t>
            </a:r>
            <a:r>
              <a:rPr lang="en-US" altLang="ja-JP" sz="3200" dirty="0">
                <a:solidFill>
                  <a:srgbClr val="FFFFFF"/>
                </a:solidFill>
                <a:latin typeface="Optima" panose="02000503060000020004" pitchFamily="2" charset="0"/>
                <a:ea typeface="ＭＳ Ｐゴシック" panose="020B0600070205080204" pitchFamily="34" charset="-128"/>
              </a:rPr>
              <a:t> and early 20</a:t>
            </a:r>
            <a:r>
              <a:rPr lang="en-US" altLang="ja-JP" sz="3200" baseline="30000" dirty="0">
                <a:solidFill>
                  <a:srgbClr val="FFFFFF"/>
                </a:solidFill>
                <a:latin typeface="Optima" panose="02000503060000020004" pitchFamily="2" charset="0"/>
                <a:ea typeface="ＭＳ Ｐゴシック" panose="020B0600070205080204" pitchFamily="34" charset="-128"/>
              </a:rPr>
              <a:t>th</a:t>
            </a:r>
            <a:r>
              <a:rPr lang="en-US" altLang="ja-JP" sz="3200" dirty="0">
                <a:solidFill>
                  <a:srgbClr val="FFFFFF"/>
                </a:solidFill>
                <a:latin typeface="Optima" panose="02000503060000020004" pitchFamily="2" charset="0"/>
                <a:ea typeface="ＭＳ Ｐゴシック" panose="020B0600070205080204" pitchFamily="34" charset="-128"/>
              </a:rPr>
              <a:t> century capitalism had produced a world of hurt and suffering</a:t>
            </a:r>
            <a:endParaRPr lang="en-US" altLang="en-US" sz="3200" dirty="0">
              <a:solidFill>
                <a:srgbClr val="FFFFFF"/>
              </a:solidFill>
              <a:latin typeface="Optima" panose="02000503060000020004" pitchFamily="2" charset="0"/>
              <a:ea typeface="ＭＳ Ｐゴシック" panose="020B0600070205080204" pitchFamily="34" charset="-128"/>
            </a:endParaRPr>
          </a:p>
        </p:txBody>
      </p:sp>
      <p:pic>
        <p:nvPicPr>
          <p:cNvPr id="10246" name="Picture 6" descr="Child Labor | Stanford History Education Group">
            <a:extLst>
              <a:ext uri="{FF2B5EF4-FFF2-40B4-BE49-F238E27FC236}">
                <a16:creationId xmlns:a16="http://schemas.microsoft.com/office/drawing/2014/main" id="{537D4A22-37A5-E836-13DE-69F63332FF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63" t="4819" r="3363" b="5199"/>
          <a:stretch/>
        </p:blipFill>
        <p:spPr bwMode="auto">
          <a:xfrm>
            <a:off x="452914" y="1830098"/>
            <a:ext cx="3076631" cy="2132051"/>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2" name="Picture 2" descr="Child Labor in America 100 Years Ago - The Atlantic">
            <a:extLst>
              <a:ext uri="{FF2B5EF4-FFF2-40B4-BE49-F238E27FC236}">
                <a16:creationId xmlns:a16="http://schemas.microsoft.com/office/drawing/2014/main" id="{6C2537FC-7768-F426-F96A-EDBFA0CB8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7430" y="2569470"/>
            <a:ext cx="3076631" cy="2235899"/>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4" name="Picture 4" descr="No photo description available.">
            <a:extLst>
              <a:ext uri="{FF2B5EF4-FFF2-40B4-BE49-F238E27FC236}">
                <a16:creationId xmlns:a16="http://schemas.microsoft.com/office/drawing/2014/main" id="{CF74C3A1-FDC4-053E-DA7D-4CB0EFE3DF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912" y="3648514"/>
            <a:ext cx="2313709" cy="2313709"/>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CDD84A89-1D41-1B42-C2EC-6388DFCDC5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63" t="2923" r="2771" b="3724"/>
          <a:stretch/>
        </p:blipFill>
        <p:spPr bwMode="auto">
          <a:xfrm>
            <a:off x="5263951" y="4254532"/>
            <a:ext cx="3441883" cy="2329205"/>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50" name="Picture 10" descr="Exposing Child Labor - To Learn or to Earn? The National Child Labor  Committee and the Fight to End Child Exploitation">
            <a:extLst>
              <a:ext uri="{FF2B5EF4-FFF2-40B4-BE49-F238E27FC236}">
                <a16:creationId xmlns:a16="http://schemas.microsoft.com/office/drawing/2014/main" id="{E821C943-FA54-A047-CC30-91AEC6CB25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1778" y="4676251"/>
            <a:ext cx="2335533" cy="1947534"/>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04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18EB9-C012-C350-E702-0C839A2A6E39}"/>
              </a:ext>
            </a:extLst>
          </p:cNvPr>
          <p:cNvSpPr>
            <a:spLocks noGrp="1"/>
          </p:cNvSpPr>
          <p:nvPr>
            <p:ph type="title"/>
          </p:nvPr>
        </p:nvSpPr>
        <p:spPr>
          <a:xfrm>
            <a:off x="685800" y="609599"/>
            <a:ext cx="7797188" cy="4381041"/>
          </a:xfrm>
        </p:spPr>
        <p:txBody>
          <a:bodyPr/>
          <a:lstStyle/>
          <a:p>
            <a:r>
              <a:rPr lang="en-US" sz="3600" dirty="0"/>
              <a:t>Child labor was brutal, and widespread</a:t>
            </a:r>
          </a:p>
        </p:txBody>
      </p:sp>
    </p:spTree>
    <p:extLst>
      <p:ext uri="{BB962C8B-B14F-4D97-AF65-F5344CB8AC3E}">
        <p14:creationId xmlns:p14="http://schemas.microsoft.com/office/powerpoint/2010/main" val="220277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Content Placeholder 2">
            <a:extLst>
              <a:ext uri="{FF2B5EF4-FFF2-40B4-BE49-F238E27FC236}">
                <a16:creationId xmlns:a16="http://schemas.microsoft.com/office/drawing/2014/main" id="{C733CC05-9D5F-9547-B4D9-58544E2A88A7}"/>
              </a:ext>
            </a:extLst>
          </p:cNvPr>
          <p:cNvSpPr>
            <a:spLocks noGrp="1"/>
          </p:cNvSpPr>
          <p:nvPr>
            <p:ph idx="1"/>
          </p:nvPr>
        </p:nvSpPr>
        <p:spPr>
          <a:xfrm>
            <a:off x="244017" y="502012"/>
            <a:ext cx="3446633" cy="6064041"/>
          </a:xfrm>
        </p:spPr>
        <p:txBody>
          <a:bodyPr>
            <a:normAutofit fontScale="25000" lnSpcReduction="20000"/>
          </a:bodyPr>
          <a:lstStyle/>
          <a:p>
            <a:pPr marL="0" indent="0">
              <a:lnSpc>
                <a:spcPct val="120000"/>
              </a:lnSpc>
              <a:spcBef>
                <a:spcPts val="450"/>
              </a:spcBef>
              <a:spcAft>
                <a:spcPts val="1500"/>
              </a:spcAft>
              <a:buNone/>
              <a:defRPr/>
            </a:pPr>
            <a:r>
              <a:rPr lang="en-US" altLang="ja-JP" sz="8000" dirty="0">
                <a:latin typeface="Optima" panose="02000503060000020004" pitchFamily="2" charset="0"/>
                <a:ea typeface="ＭＳ Ｐゴシック" panose="020B0600070205080204" pitchFamily="34" charset="-128"/>
              </a:rPr>
              <a:t>UK: William Blake: “dark satanic mills”—Brutal working conditions, starvation wages, no limits to hours, terrible health effects.</a:t>
            </a:r>
          </a:p>
          <a:p>
            <a:pPr marL="0" indent="0">
              <a:lnSpc>
                <a:spcPct val="120000"/>
              </a:lnSpc>
              <a:spcBef>
                <a:spcPts val="450"/>
              </a:spcBef>
              <a:spcAft>
                <a:spcPts val="900"/>
              </a:spcAft>
              <a:buNone/>
              <a:defRPr/>
            </a:pPr>
            <a:r>
              <a:rPr lang="en-US" altLang="ja-JP" sz="8000" dirty="0">
                <a:latin typeface="Optima" panose="02000503060000020004" pitchFamily="2" charset="0"/>
                <a:ea typeface="ＭＳ Ｐゴシック" panose="020B0600070205080204" pitchFamily="34" charset="-128"/>
              </a:rPr>
              <a:t>US: widespread use of child labor in mines and textile mills.</a:t>
            </a:r>
          </a:p>
          <a:p>
            <a:pPr marL="0" indent="0">
              <a:lnSpc>
                <a:spcPct val="120000"/>
              </a:lnSpc>
              <a:spcBef>
                <a:spcPts val="450"/>
              </a:spcBef>
              <a:spcAft>
                <a:spcPts val="900"/>
              </a:spcAft>
              <a:buNone/>
              <a:defRPr/>
            </a:pPr>
            <a:r>
              <a:rPr lang="en-US" altLang="ja-JP" sz="8000" dirty="0">
                <a:latin typeface="Optima" panose="02000503060000020004" pitchFamily="2" charset="0"/>
                <a:ea typeface="ＭＳ Ｐゴシック" panose="020B0600070205080204" pitchFamily="34" charset="-128"/>
              </a:rPr>
              <a:t>MA: children as young as two years old in textile mills.</a:t>
            </a:r>
          </a:p>
          <a:p>
            <a:pPr marL="0" indent="0">
              <a:lnSpc>
                <a:spcPct val="120000"/>
              </a:lnSpc>
              <a:spcBef>
                <a:spcPts val="450"/>
              </a:spcBef>
              <a:spcAft>
                <a:spcPts val="900"/>
              </a:spcAft>
              <a:buNone/>
              <a:defRPr/>
            </a:pPr>
            <a:r>
              <a:rPr lang="en-US" altLang="ja-JP" sz="8000" dirty="0">
                <a:latin typeface="Optima" panose="02000503060000020004" pitchFamily="2" charset="0"/>
                <a:ea typeface="ＭＳ Ｐゴシック" panose="020B0600070205080204" pitchFamily="34" charset="-128"/>
              </a:rPr>
              <a:t>More than ½ of such children did not reach age of majority.</a:t>
            </a:r>
          </a:p>
          <a:p>
            <a:pPr marL="0" indent="0">
              <a:lnSpc>
                <a:spcPct val="120000"/>
              </a:lnSpc>
              <a:spcBef>
                <a:spcPts val="450"/>
              </a:spcBef>
              <a:spcAft>
                <a:spcPts val="900"/>
              </a:spcAft>
              <a:buNone/>
              <a:defRPr/>
            </a:pPr>
            <a:r>
              <a:rPr lang="en-US" altLang="ja-JP" sz="8000" dirty="0">
                <a:latin typeface="Optima" panose="02000503060000020004" pitchFamily="2" charset="0"/>
                <a:ea typeface="ＭＳ Ｐゴシック" panose="020B0600070205080204" pitchFamily="34" charset="-128"/>
              </a:rPr>
              <a:t>With little or no schooling, those that survived had little chance of advancement</a:t>
            </a:r>
            <a:endParaRPr lang="en-US" altLang="ja-JP" sz="2100" dirty="0">
              <a:latin typeface="Optima" panose="02000503060000020004" pitchFamily="2" charset="0"/>
              <a:ea typeface="ＭＳ Ｐゴシック" panose="020B0600070205080204" pitchFamily="34" charset="-128"/>
            </a:endParaRPr>
          </a:p>
          <a:p>
            <a:pPr marL="385763" indent="-385763">
              <a:lnSpc>
                <a:spcPct val="120000"/>
              </a:lnSpc>
              <a:spcBef>
                <a:spcPts val="450"/>
              </a:spcBef>
              <a:spcAft>
                <a:spcPts val="900"/>
              </a:spcAft>
              <a:buFontTx/>
              <a:buAutoNum type="arabicPeriod"/>
              <a:defRPr/>
            </a:pPr>
            <a:endParaRPr lang="en-US" altLang="ja-JP" sz="2100" b="1" dirty="0">
              <a:solidFill>
                <a:schemeClr val="tx2"/>
              </a:solidFill>
              <a:latin typeface="Optima" panose="02000503060000020004" pitchFamily="2" charset="0"/>
              <a:ea typeface="ＭＳ Ｐゴシック" panose="020B0600070205080204" pitchFamily="34" charset="-128"/>
            </a:endParaRPr>
          </a:p>
        </p:txBody>
      </p:sp>
      <p:pic>
        <p:nvPicPr>
          <p:cNvPr id="11272" name="Picture 8">
            <a:extLst>
              <a:ext uri="{FF2B5EF4-FFF2-40B4-BE49-F238E27FC236}">
                <a16:creationId xmlns:a16="http://schemas.microsoft.com/office/drawing/2014/main" id="{2620226C-F932-5588-EC1A-E839ED0824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3" t="15611" r="5410" b="3875"/>
          <a:stretch/>
        </p:blipFill>
        <p:spPr bwMode="auto">
          <a:xfrm>
            <a:off x="3893012" y="0"/>
            <a:ext cx="5250988" cy="3429000"/>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AC42223-386E-C271-54BE-772A8CE8BAAB}"/>
              </a:ext>
            </a:extLst>
          </p:cNvPr>
          <p:cNvPicPr>
            <a:picLocks noChangeAspect="1"/>
          </p:cNvPicPr>
          <p:nvPr/>
        </p:nvPicPr>
        <p:blipFill>
          <a:blip r:embed="rId4"/>
          <a:stretch>
            <a:fillRect/>
          </a:stretch>
        </p:blipFill>
        <p:spPr>
          <a:xfrm>
            <a:off x="4267200" y="3505200"/>
            <a:ext cx="4876800" cy="3352800"/>
          </a:xfrm>
          <a:prstGeom prst="rect">
            <a:avLst/>
          </a:prstGeom>
        </p:spPr>
      </p:pic>
      <p:pic>
        <p:nvPicPr>
          <p:cNvPr id="11270" name="Picture 6" descr="Rare photo of slave children found">
            <a:extLst>
              <a:ext uri="{FF2B5EF4-FFF2-40B4-BE49-F238E27FC236}">
                <a16:creationId xmlns:a16="http://schemas.microsoft.com/office/drawing/2014/main" id="{4F709488-24B7-2368-16CA-37A11DE717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45" t="2294" r="2671" b="8401"/>
          <a:stretch/>
        </p:blipFill>
        <p:spPr bwMode="auto">
          <a:xfrm>
            <a:off x="3690650" y="0"/>
            <a:ext cx="2164338" cy="3505200"/>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147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6091A-ADAB-85C7-A71B-2DF7FF326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D3034-F1BA-42C9-3DC5-D33F28E0723A}"/>
              </a:ext>
            </a:extLst>
          </p:cNvPr>
          <p:cNvSpPr>
            <a:spLocks noGrp="1"/>
          </p:cNvSpPr>
          <p:nvPr>
            <p:ph type="title"/>
          </p:nvPr>
        </p:nvSpPr>
        <p:spPr>
          <a:xfrm>
            <a:off x="685800" y="609599"/>
            <a:ext cx="7797188" cy="4381041"/>
          </a:xfrm>
        </p:spPr>
        <p:txBody>
          <a:bodyPr/>
          <a:lstStyle/>
          <a:p>
            <a:r>
              <a:rPr lang="en-US" sz="3600" dirty="0"/>
              <a:t>Workplace injury was also widespread</a:t>
            </a:r>
          </a:p>
        </p:txBody>
      </p:sp>
    </p:spTree>
    <p:extLst>
      <p:ext uri="{BB962C8B-B14F-4D97-AF65-F5344CB8AC3E}">
        <p14:creationId xmlns:p14="http://schemas.microsoft.com/office/powerpoint/2010/main" val="3465405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60B248-22BE-6EF2-A1CE-13F2F5F15B5D}"/>
              </a:ext>
            </a:extLst>
          </p:cNvPr>
          <p:cNvSpPr txBox="1"/>
          <p:nvPr/>
        </p:nvSpPr>
        <p:spPr>
          <a:xfrm>
            <a:off x="171788" y="256660"/>
            <a:ext cx="4068361" cy="6001643"/>
          </a:xfrm>
          <a:prstGeom prst="rect">
            <a:avLst/>
          </a:prstGeom>
          <a:noFill/>
        </p:spPr>
        <p:txBody>
          <a:bodyPr wrap="square" rtlCol="0">
            <a:spAutoFit/>
          </a:bodyPr>
          <a:lstStyle/>
          <a:p>
            <a:r>
              <a:rPr lang="en-US" altLang="ja-JP" sz="3200" dirty="0">
                <a:solidFill>
                  <a:srgbClr val="FFFFFF"/>
                </a:solidFill>
                <a:latin typeface="+mn-lt"/>
              </a:rPr>
              <a:t>Included the infamous “Triangle Shirt waist” factory fire, 146 died, mostly young women and teenaged girls.</a:t>
            </a:r>
          </a:p>
          <a:p>
            <a:endParaRPr lang="en-US" altLang="ja-JP" sz="3200" dirty="0">
              <a:solidFill>
                <a:srgbClr val="FFFFFF"/>
              </a:solidFill>
              <a:latin typeface="+mn-lt"/>
            </a:endParaRPr>
          </a:p>
          <a:p>
            <a:r>
              <a:rPr lang="en-US" altLang="ja-JP" sz="3200" dirty="0">
                <a:solidFill>
                  <a:srgbClr val="FFFFFF"/>
                </a:solidFill>
                <a:latin typeface="+mn-lt"/>
              </a:rPr>
              <a:t>Two youngest victims were Kate Leone and Rosaria Maltese, both 14 years old.</a:t>
            </a:r>
          </a:p>
          <a:p>
            <a:endParaRPr lang="en-US" altLang="ja-JP" sz="3200" dirty="0">
              <a:solidFill>
                <a:srgbClr val="FFFFFF"/>
              </a:solidFill>
              <a:latin typeface="+mn-lt"/>
            </a:endParaRPr>
          </a:p>
          <a:p>
            <a:r>
              <a:rPr lang="en-US" altLang="ja-JP" sz="3200" dirty="0">
                <a:solidFill>
                  <a:srgbClr val="FFFFFF"/>
                </a:solidFill>
                <a:latin typeface="+mn-lt"/>
              </a:rPr>
              <a:t>Not a rare exception</a:t>
            </a:r>
          </a:p>
        </p:txBody>
      </p:sp>
      <p:pic>
        <p:nvPicPr>
          <p:cNvPr id="4" name="Picture 3">
            <a:extLst>
              <a:ext uri="{FF2B5EF4-FFF2-40B4-BE49-F238E27FC236}">
                <a16:creationId xmlns:a16="http://schemas.microsoft.com/office/drawing/2014/main" id="{656DDAD4-D2C8-F03D-EEF9-157B57BAF773}"/>
              </a:ext>
            </a:extLst>
          </p:cNvPr>
          <p:cNvPicPr>
            <a:picLocks noChangeAspect="1"/>
          </p:cNvPicPr>
          <p:nvPr/>
        </p:nvPicPr>
        <p:blipFill>
          <a:blip r:embed="rId3"/>
          <a:stretch>
            <a:fillRect/>
          </a:stretch>
        </p:blipFill>
        <p:spPr>
          <a:xfrm>
            <a:off x="6130092" y="0"/>
            <a:ext cx="3013907" cy="3968311"/>
          </a:xfrm>
          <a:prstGeom prst="rect">
            <a:avLst/>
          </a:prstGeom>
        </p:spPr>
      </p:pic>
      <p:pic>
        <p:nvPicPr>
          <p:cNvPr id="2" name="Picture 4" descr="No photo description available.">
            <a:extLst>
              <a:ext uri="{FF2B5EF4-FFF2-40B4-BE49-F238E27FC236}">
                <a16:creationId xmlns:a16="http://schemas.microsoft.com/office/drawing/2014/main" id="{DDD1B076-49F2-6236-98DA-33F49669F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149" y="3766465"/>
            <a:ext cx="3013906" cy="3013906"/>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33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a:extLst>
              <a:ext uri="{FF2B5EF4-FFF2-40B4-BE49-F238E27FC236}">
                <a16:creationId xmlns:a16="http://schemas.microsoft.com/office/drawing/2014/main" id="{CA9ABB16-F336-B996-0CD5-53260A6F62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60" t="4916" r="3902" b="24867"/>
          <a:stretch/>
        </p:blipFill>
        <p:spPr bwMode="auto">
          <a:xfrm>
            <a:off x="158495" y="5059803"/>
            <a:ext cx="2612066" cy="1514927"/>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08AB3965-B5F2-D951-676C-1EE02F32F7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44" r="18591"/>
          <a:stretch/>
        </p:blipFill>
        <p:spPr bwMode="auto">
          <a:xfrm>
            <a:off x="2296093" y="3845663"/>
            <a:ext cx="2216029" cy="2428279"/>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6" name="Picture 8" descr="Dutchman's Curve – Nashville, Tennessee - Atlas Obscura">
            <a:extLst>
              <a:ext uri="{FF2B5EF4-FFF2-40B4-BE49-F238E27FC236}">
                <a16:creationId xmlns:a16="http://schemas.microsoft.com/office/drawing/2014/main" id="{30853D33-57B1-736A-3DD0-3CD5D06DE9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95" y="2465149"/>
            <a:ext cx="2288362" cy="2288362"/>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0" name="Picture 2" descr="Monongah, West Virginia Mining Disaster.">
            <a:extLst>
              <a:ext uri="{FF2B5EF4-FFF2-40B4-BE49-F238E27FC236}">
                <a16:creationId xmlns:a16="http://schemas.microsoft.com/office/drawing/2014/main" id="{3800A973-5037-19F4-81F8-21041B98DA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9988" y="1473798"/>
            <a:ext cx="2661370" cy="1695673"/>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2" name="Picture 4" descr="Fairmont, West Virginia Newspaper, December 7, 1907">
            <a:extLst>
              <a:ext uri="{FF2B5EF4-FFF2-40B4-BE49-F238E27FC236}">
                <a16:creationId xmlns:a16="http://schemas.microsoft.com/office/drawing/2014/main" id="{BE70FAE7-1D18-2FC6-7808-93CEDA3AF7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495" y="243514"/>
            <a:ext cx="2612065" cy="1369468"/>
          </a:xfrm>
          <a:prstGeom prst="rect">
            <a:avLst/>
          </a:prstGeom>
          <a:noFill/>
          <a:ln w="127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5473" name="Content Placeholder 2">
            <a:extLst>
              <a:ext uri="{FF2B5EF4-FFF2-40B4-BE49-F238E27FC236}">
                <a16:creationId xmlns:a16="http://schemas.microsoft.com/office/drawing/2014/main" id="{C733CC05-9D5F-9547-B4D9-58544E2A88A7}"/>
              </a:ext>
            </a:extLst>
          </p:cNvPr>
          <p:cNvSpPr>
            <a:spLocks noGrp="1"/>
          </p:cNvSpPr>
          <p:nvPr>
            <p:ph idx="1"/>
          </p:nvPr>
        </p:nvSpPr>
        <p:spPr>
          <a:xfrm>
            <a:off x="4757351" y="3683444"/>
            <a:ext cx="4226129" cy="2978031"/>
          </a:xfrm>
        </p:spPr>
        <p:txBody>
          <a:bodyPr>
            <a:noAutofit/>
          </a:bodyPr>
          <a:lstStyle/>
          <a:p>
            <a:pPr marL="457200" lvl="1" indent="0">
              <a:lnSpc>
                <a:spcPct val="120000"/>
              </a:lnSpc>
              <a:spcBef>
                <a:spcPts val="450"/>
              </a:spcBef>
              <a:spcAft>
                <a:spcPts val="1500"/>
              </a:spcAft>
              <a:buNone/>
              <a:defRPr/>
            </a:pPr>
            <a:r>
              <a:rPr lang="en-US" altLang="ja-JP" sz="2200" dirty="0">
                <a:solidFill>
                  <a:srgbClr val="FFFFFF"/>
                </a:solidFill>
                <a:latin typeface="Optima" panose="02000503060000020004" pitchFamily="2" charset="0"/>
                <a:ea typeface="ＭＳ Ｐゴシック" panose="020B0600070205080204" pitchFamily="34" charset="-128"/>
                <a:sym typeface="Wingdings" pitchFamily="2" charset="2"/>
              </a:rPr>
              <a:t>In 1900, one in every thousand workers killed on job every year (~ 1.5 million/ year today)</a:t>
            </a:r>
          </a:p>
          <a:p>
            <a:pPr marL="457200" lvl="1" indent="0">
              <a:lnSpc>
                <a:spcPct val="120000"/>
              </a:lnSpc>
              <a:spcBef>
                <a:spcPts val="450"/>
              </a:spcBef>
              <a:spcAft>
                <a:spcPts val="1500"/>
              </a:spcAft>
              <a:buNone/>
              <a:defRPr/>
            </a:pPr>
            <a:r>
              <a:rPr lang="en-US" altLang="ja-JP" sz="2200" dirty="0">
                <a:solidFill>
                  <a:srgbClr val="FFFFFF"/>
                </a:solidFill>
                <a:latin typeface="Optima" panose="02000503060000020004" pitchFamily="2" charset="0"/>
                <a:ea typeface="ＭＳ Ｐゴシック" panose="020B0600070205080204" pitchFamily="34" charset="-128"/>
                <a:sym typeface="Wingdings" pitchFamily="2" charset="2"/>
              </a:rPr>
              <a:t>Anthracite mining, 6% of workers killed every year</a:t>
            </a:r>
          </a:p>
          <a:p>
            <a:pPr marL="0" indent="0">
              <a:lnSpc>
                <a:spcPct val="120000"/>
              </a:lnSpc>
              <a:spcBef>
                <a:spcPts val="450"/>
              </a:spcBef>
              <a:spcAft>
                <a:spcPts val="900"/>
              </a:spcAft>
              <a:buNone/>
              <a:defRPr/>
            </a:pPr>
            <a:endParaRPr lang="en-US" altLang="ja-JP" sz="2200" b="1" dirty="0">
              <a:solidFill>
                <a:schemeClr val="tx2"/>
              </a:solidFill>
              <a:latin typeface="Optima" panose="02000503060000020004" pitchFamily="2" charset="0"/>
              <a:ea typeface="ＭＳ Ｐゴシック" panose="020B0600070205080204" pitchFamily="34" charset="-128"/>
            </a:endParaRPr>
          </a:p>
          <a:p>
            <a:pPr>
              <a:lnSpc>
                <a:spcPct val="120000"/>
              </a:lnSpc>
              <a:spcBef>
                <a:spcPts val="450"/>
              </a:spcBef>
              <a:spcAft>
                <a:spcPts val="900"/>
              </a:spcAft>
              <a:defRPr/>
            </a:pPr>
            <a:endParaRPr lang="en-US" altLang="ja-JP" sz="2200" b="1" dirty="0">
              <a:solidFill>
                <a:schemeClr val="tx2"/>
              </a:solidFill>
              <a:latin typeface="Optima" panose="02000503060000020004" pitchFamily="2" charset="0"/>
              <a:ea typeface="ＭＳ Ｐゴシック" panose="020B0600070205080204" pitchFamily="34" charset="-128"/>
            </a:endParaRPr>
          </a:p>
          <a:p>
            <a:pPr marL="385763" indent="-385763">
              <a:lnSpc>
                <a:spcPct val="120000"/>
              </a:lnSpc>
              <a:spcBef>
                <a:spcPts val="450"/>
              </a:spcBef>
              <a:spcAft>
                <a:spcPts val="900"/>
              </a:spcAft>
              <a:buFontTx/>
              <a:buAutoNum type="arabicPeriod"/>
              <a:defRPr/>
            </a:pPr>
            <a:endParaRPr lang="en-US" altLang="ja-JP" sz="2200" b="1" dirty="0">
              <a:solidFill>
                <a:schemeClr val="tx2"/>
              </a:solidFill>
              <a:latin typeface="Optima" panose="02000503060000020004" pitchFamily="2" charset="0"/>
              <a:ea typeface="ＭＳ Ｐゴシック" panose="020B0600070205080204" pitchFamily="34" charset="-128"/>
            </a:endParaRPr>
          </a:p>
        </p:txBody>
      </p:sp>
      <p:sp>
        <p:nvSpPr>
          <p:cNvPr id="3" name="TextBox 2">
            <a:extLst>
              <a:ext uri="{FF2B5EF4-FFF2-40B4-BE49-F238E27FC236}">
                <a16:creationId xmlns:a16="http://schemas.microsoft.com/office/drawing/2014/main" id="{CD4F6C55-FA14-0659-3B33-29BC3C07EB2A}"/>
              </a:ext>
            </a:extLst>
          </p:cNvPr>
          <p:cNvSpPr txBox="1"/>
          <p:nvPr/>
        </p:nvSpPr>
        <p:spPr>
          <a:xfrm>
            <a:off x="4636979" y="196525"/>
            <a:ext cx="4346501" cy="3231654"/>
          </a:xfrm>
          <a:prstGeom prst="rect">
            <a:avLst/>
          </a:prstGeom>
          <a:noFill/>
        </p:spPr>
        <p:txBody>
          <a:bodyPr wrap="square" rtlCol="0">
            <a:spAutoFit/>
          </a:bodyPr>
          <a:lstStyle/>
          <a:p>
            <a:r>
              <a:rPr lang="en-US" altLang="ja-JP" sz="3200" dirty="0">
                <a:solidFill>
                  <a:srgbClr val="FFFFFF"/>
                </a:solidFill>
                <a:latin typeface="Optima" panose="02000503060000020004" pitchFamily="2" charset="0"/>
              </a:rPr>
              <a:t>“The Accident Crisis”</a:t>
            </a:r>
          </a:p>
          <a:p>
            <a:endParaRPr lang="en-US" altLang="ja-JP" sz="3200" dirty="0">
              <a:solidFill>
                <a:srgbClr val="FFFFFF"/>
              </a:solidFill>
              <a:latin typeface="Optima" panose="02000503060000020004" pitchFamily="2" charset="0"/>
              <a:sym typeface="Wingdings" pitchFamily="2" charset="2"/>
            </a:endParaRPr>
          </a:p>
          <a:p>
            <a:r>
              <a:rPr lang="en-US" altLang="ja-JP" sz="2800" dirty="0">
                <a:solidFill>
                  <a:srgbClr val="FFFFFF"/>
                </a:solidFill>
                <a:latin typeface="Optima" panose="02000503060000020004" pitchFamily="2" charset="0"/>
                <a:sym typeface="Wingdings" pitchFamily="2" charset="2"/>
              </a:rPr>
              <a:t>Large numbers of workers were killed or seriously injured on job every year</a:t>
            </a:r>
            <a:r>
              <a:rPr lang="en-US" altLang="ja-JP" sz="2800" dirty="0">
                <a:solidFill>
                  <a:srgbClr val="FFFFFF"/>
                </a:solidFill>
                <a:latin typeface="Optima" panose="02000503060000020004" pitchFamily="2" charset="0"/>
              </a:rPr>
              <a:t>: </a:t>
            </a:r>
          </a:p>
          <a:p>
            <a:r>
              <a:rPr lang="en-US" altLang="ja-JP" sz="2800" dirty="0">
                <a:solidFill>
                  <a:srgbClr val="FFFFFF"/>
                </a:solidFill>
                <a:latin typeface="Optima" panose="02000503060000020004" pitchFamily="2" charset="0"/>
              </a:rPr>
              <a:t>“epidemic of workplace injury”</a:t>
            </a:r>
          </a:p>
        </p:txBody>
      </p:sp>
    </p:spTree>
    <p:extLst>
      <p:ext uri="{BB962C8B-B14F-4D97-AF65-F5344CB8AC3E}">
        <p14:creationId xmlns:p14="http://schemas.microsoft.com/office/powerpoint/2010/main" val="318043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9B45A-C1E1-D027-B531-47DB38EFB94C}"/>
            </a:ext>
          </a:extLst>
        </p:cNvPr>
        <p:cNvGrpSpPr/>
        <p:nvPr/>
      </p:nvGrpSpPr>
      <p:grpSpPr>
        <a:xfrm>
          <a:off x="0" y="0"/>
          <a:ext cx="0" cy="0"/>
          <a:chOff x="0" y="0"/>
          <a:chExt cx="0" cy="0"/>
        </a:xfrm>
      </p:grpSpPr>
      <p:sp>
        <p:nvSpPr>
          <p:cNvPr id="105473" name="Content Placeholder 2">
            <a:extLst>
              <a:ext uri="{FF2B5EF4-FFF2-40B4-BE49-F238E27FC236}">
                <a16:creationId xmlns:a16="http://schemas.microsoft.com/office/drawing/2014/main" id="{17941CF1-32E9-79CF-DEE3-1A2839801613}"/>
              </a:ext>
            </a:extLst>
          </p:cNvPr>
          <p:cNvSpPr>
            <a:spLocks noGrp="1"/>
          </p:cNvSpPr>
          <p:nvPr>
            <p:ph idx="1"/>
          </p:nvPr>
        </p:nvSpPr>
        <p:spPr>
          <a:xfrm>
            <a:off x="277997" y="1657393"/>
            <a:ext cx="8588005" cy="2573727"/>
          </a:xfrm>
        </p:spPr>
        <p:txBody>
          <a:bodyPr>
            <a:noAutofit/>
          </a:bodyPr>
          <a:lstStyle/>
          <a:p>
            <a:pPr marL="457200" lvl="1" indent="0" algn="ctr">
              <a:lnSpc>
                <a:spcPct val="120000"/>
              </a:lnSpc>
              <a:spcBef>
                <a:spcPts val="450"/>
              </a:spcBef>
              <a:spcAft>
                <a:spcPts val="1500"/>
              </a:spcAft>
              <a:buNone/>
              <a:defRPr/>
            </a:pPr>
            <a:r>
              <a:rPr lang="en-US" altLang="ja-JP" sz="4000" dirty="0">
                <a:solidFill>
                  <a:srgbClr val="FFFFFF"/>
                </a:solidFill>
                <a:latin typeface="Optima" panose="02000503060000020004" pitchFamily="2" charset="0"/>
                <a:ea typeface="ＭＳ Ｐゴシック" panose="020B0600070205080204" pitchFamily="34" charset="-128"/>
                <a:sym typeface="Wingdings" pitchFamily="2" charset="2"/>
              </a:rPr>
              <a:t>In 1914, it was safer for a young American man to go fight in World War I than go to work on the railroads or in an anthracite mine. </a:t>
            </a:r>
            <a:endParaRPr lang="en-US" altLang="ja-JP" sz="4000" b="1" dirty="0">
              <a:solidFill>
                <a:schemeClr val="tx2"/>
              </a:solidFill>
              <a:latin typeface="Optima" panose="02000503060000020004" pitchFamily="2" charset="0"/>
              <a:ea typeface="ＭＳ Ｐゴシック" panose="020B0600070205080204" pitchFamily="34" charset="-128"/>
            </a:endParaRPr>
          </a:p>
          <a:p>
            <a:pPr>
              <a:lnSpc>
                <a:spcPct val="120000"/>
              </a:lnSpc>
              <a:spcBef>
                <a:spcPts val="450"/>
              </a:spcBef>
              <a:spcAft>
                <a:spcPts val="900"/>
              </a:spcAft>
              <a:defRPr/>
            </a:pPr>
            <a:endParaRPr lang="en-US" altLang="ja-JP" sz="2200" b="1" dirty="0">
              <a:solidFill>
                <a:schemeClr val="tx2"/>
              </a:solidFill>
              <a:latin typeface="Optima" panose="02000503060000020004" pitchFamily="2" charset="0"/>
              <a:ea typeface="ＭＳ Ｐゴシック" panose="020B0600070205080204" pitchFamily="34" charset="-128"/>
            </a:endParaRPr>
          </a:p>
          <a:p>
            <a:pPr marL="385763" indent="-385763">
              <a:lnSpc>
                <a:spcPct val="120000"/>
              </a:lnSpc>
              <a:spcBef>
                <a:spcPts val="450"/>
              </a:spcBef>
              <a:spcAft>
                <a:spcPts val="900"/>
              </a:spcAft>
              <a:buFontTx/>
              <a:buAutoNum type="arabicPeriod"/>
              <a:defRPr/>
            </a:pPr>
            <a:endParaRPr lang="en-US" altLang="ja-JP" sz="2200" b="1" dirty="0">
              <a:solidFill>
                <a:schemeClr val="tx2"/>
              </a:solidFill>
              <a:latin typeface="Optima" panose="02000503060000020004" pitchFamily="2" charset="0"/>
              <a:ea typeface="ＭＳ Ｐゴシック" panose="020B0600070205080204" pitchFamily="34" charset="-128"/>
            </a:endParaRPr>
          </a:p>
        </p:txBody>
      </p:sp>
    </p:spTree>
    <p:extLst>
      <p:ext uri="{BB962C8B-B14F-4D97-AF65-F5344CB8AC3E}">
        <p14:creationId xmlns:p14="http://schemas.microsoft.com/office/powerpoint/2010/main" val="460009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E4C9EE-DDD2-E4B4-3A9A-ABCBEE33790F}"/>
              </a:ext>
            </a:extLst>
          </p:cNvPr>
          <p:cNvSpPr txBox="1"/>
          <p:nvPr/>
        </p:nvSpPr>
        <p:spPr>
          <a:xfrm>
            <a:off x="903383" y="1551013"/>
            <a:ext cx="7535538" cy="3046988"/>
          </a:xfrm>
          <a:prstGeom prst="rect">
            <a:avLst/>
          </a:prstGeom>
          <a:noFill/>
        </p:spPr>
        <p:txBody>
          <a:bodyPr wrap="square">
            <a:spAutoFit/>
          </a:bodyPr>
          <a:lstStyle/>
          <a:p>
            <a:pPr marL="0" indent="0" algn="ctr">
              <a:buNone/>
            </a:pPr>
            <a:r>
              <a:rPr lang="en-US" sz="4400" b="1" dirty="0">
                <a:solidFill>
                  <a:schemeClr val="tx2"/>
                </a:solidFill>
                <a:latin typeface="+mj-lt"/>
                <a:ea typeface="ＭＳ Ｐゴシック" pitchFamily="119" charset="-128"/>
              </a:rPr>
              <a:t>Part I :</a:t>
            </a:r>
          </a:p>
          <a:p>
            <a:pPr marL="0" indent="0" algn="ctr">
              <a:buNone/>
            </a:pPr>
            <a:endParaRPr lang="en-US" sz="4800" b="1" dirty="0">
              <a:latin typeface="Calibri" panose="020F0502020204030204" pitchFamily="34" charset="0"/>
              <a:cs typeface="Calibri" panose="020F0502020204030204" pitchFamily="34" charset="0"/>
            </a:endParaRPr>
          </a:p>
          <a:p>
            <a:pPr marL="0" indent="0" algn="ctr">
              <a:buNone/>
            </a:pPr>
            <a:r>
              <a:rPr lang="en-US" sz="4800" b="1" dirty="0">
                <a:latin typeface="Calibri" panose="020F0502020204030204" pitchFamily="34" charset="0"/>
                <a:cs typeface="Calibri" panose="020F0502020204030204" pitchFamily="34" charset="0"/>
              </a:rPr>
              <a:t>The High Cost of the “Free” Market</a:t>
            </a:r>
          </a:p>
        </p:txBody>
      </p:sp>
    </p:spTree>
    <p:extLst>
      <p:ext uri="{BB962C8B-B14F-4D97-AF65-F5344CB8AC3E}">
        <p14:creationId xmlns:p14="http://schemas.microsoft.com/office/powerpoint/2010/main" val="1179592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6D365-915F-53E5-B4A2-923B3BFBC1EE}"/>
            </a:ext>
          </a:extLst>
        </p:cNvPr>
        <p:cNvGrpSpPr/>
        <p:nvPr/>
      </p:nvGrpSpPr>
      <p:grpSpPr>
        <a:xfrm>
          <a:off x="0" y="0"/>
          <a:ext cx="0" cy="0"/>
          <a:chOff x="0" y="0"/>
          <a:chExt cx="0" cy="0"/>
        </a:xfrm>
      </p:grpSpPr>
      <p:sp>
        <p:nvSpPr>
          <p:cNvPr id="105473" name="Content Placeholder 2">
            <a:extLst>
              <a:ext uri="{FF2B5EF4-FFF2-40B4-BE49-F238E27FC236}">
                <a16:creationId xmlns:a16="http://schemas.microsoft.com/office/drawing/2014/main" id="{92B0A089-C8AA-6695-3DBC-195B9BC3D6D2}"/>
              </a:ext>
            </a:extLst>
          </p:cNvPr>
          <p:cNvSpPr>
            <a:spLocks noGrp="1"/>
          </p:cNvSpPr>
          <p:nvPr>
            <p:ph idx="1"/>
          </p:nvPr>
        </p:nvSpPr>
        <p:spPr>
          <a:xfrm>
            <a:off x="358287" y="466035"/>
            <a:ext cx="8415010" cy="5947122"/>
          </a:xfrm>
        </p:spPr>
        <p:txBody>
          <a:bodyPr>
            <a:noAutofit/>
          </a:bodyPr>
          <a:lstStyle/>
          <a:p>
            <a:pPr marL="457200" lvl="1" indent="0" algn="ctr">
              <a:lnSpc>
                <a:spcPct val="120000"/>
              </a:lnSpc>
              <a:spcBef>
                <a:spcPts val="450"/>
              </a:spcBef>
              <a:spcAft>
                <a:spcPts val="1500"/>
              </a:spcAft>
              <a:buNone/>
              <a:defRPr/>
            </a:pPr>
            <a:endParaRPr lang="en-US" altLang="ja-JP" sz="2200" dirty="0">
              <a:solidFill>
                <a:srgbClr val="FFFFFF"/>
              </a:solidFill>
              <a:latin typeface="Optima" panose="02000503060000020004" pitchFamily="2" charset="0"/>
              <a:ea typeface="ＭＳ Ｐゴシック" panose="020B0600070205080204" pitchFamily="34" charset="-128"/>
              <a:sym typeface="Wingdings" pitchFamily="2" charset="2"/>
            </a:endParaRPr>
          </a:p>
          <a:p>
            <a:pPr marL="457200" lvl="1" indent="0" algn="ctr">
              <a:lnSpc>
                <a:spcPct val="120000"/>
              </a:lnSpc>
              <a:spcBef>
                <a:spcPts val="450"/>
              </a:spcBef>
              <a:spcAft>
                <a:spcPts val="1500"/>
              </a:spcAft>
              <a:buNone/>
              <a:defRPr/>
            </a:pPr>
            <a:r>
              <a:rPr lang="en-US" altLang="ja-JP" dirty="0">
                <a:solidFill>
                  <a:srgbClr val="FFFFFF"/>
                </a:solidFill>
                <a:latin typeface="Optima" panose="02000503060000020004" pitchFamily="2" charset="0"/>
                <a:ea typeface="ＭＳ Ｐゴシック" panose="020B0600070205080204" pitchFamily="34" charset="-128"/>
                <a:sym typeface="Wingdings" pitchFamily="2" charset="2"/>
              </a:rPr>
              <a:t>When workers were killed or injured on job, they or their families received no compensation. </a:t>
            </a:r>
          </a:p>
          <a:p>
            <a:pPr marL="457200" lvl="1" indent="0" algn="ctr">
              <a:lnSpc>
                <a:spcPct val="120000"/>
              </a:lnSpc>
              <a:spcBef>
                <a:spcPts val="450"/>
              </a:spcBef>
              <a:spcAft>
                <a:spcPts val="1500"/>
              </a:spcAft>
              <a:buNone/>
              <a:defRPr/>
            </a:pPr>
            <a:r>
              <a:rPr lang="en-US" altLang="ja-JP" dirty="0">
                <a:solidFill>
                  <a:srgbClr val="FFFFFF"/>
                </a:solidFill>
                <a:latin typeface="Optima" panose="02000503060000020004" pitchFamily="2" charset="0"/>
                <a:ea typeface="ＭＳ Ｐゴシック" panose="020B0600070205080204" pitchFamily="34" charset="-128"/>
                <a:sym typeface="Wingdings" pitchFamily="2" charset="2"/>
              </a:rPr>
              <a:t>US: Courts ruled that they were “free labor”—that this was a matter of contract law, workers had “freely” entered into those contracts, and in doing so accepted the risks. </a:t>
            </a:r>
          </a:p>
          <a:p>
            <a:pPr marL="457200" lvl="1" indent="0" algn="ctr">
              <a:lnSpc>
                <a:spcPct val="120000"/>
              </a:lnSpc>
              <a:spcBef>
                <a:spcPts val="450"/>
              </a:spcBef>
              <a:spcAft>
                <a:spcPts val="1500"/>
              </a:spcAft>
              <a:buNone/>
              <a:defRPr/>
            </a:pPr>
            <a:r>
              <a:rPr lang="en-US" altLang="ja-JP" dirty="0">
                <a:solidFill>
                  <a:srgbClr val="FFFFFF"/>
                </a:solidFill>
                <a:latin typeface="Optima" panose="02000503060000020004" pitchFamily="2" charset="0"/>
                <a:ea typeface="ＭＳ Ｐゴシック" panose="020B0600070205080204" pitchFamily="34" charset="-128"/>
                <a:sym typeface="Wingdings" pitchFamily="2" charset="2"/>
              </a:rPr>
              <a:t>(Private insurance was rare and expense, often only paid for funeral expenses)</a:t>
            </a:r>
          </a:p>
          <a:p>
            <a:pPr marL="0" indent="0">
              <a:lnSpc>
                <a:spcPct val="120000"/>
              </a:lnSpc>
              <a:spcBef>
                <a:spcPts val="450"/>
              </a:spcBef>
              <a:spcAft>
                <a:spcPts val="900"/>
              </a:spcAft>
              <a:buNone/>
              <a:defRPr/>
            </a:pPr>
            <a:endParaRPr lang="en-US" altLang="ja-JP" sz="2200" b="1" dirty="0">
              <a:solidFill>
                <a:srgbClr val="FFFFFF"/>
              </a:solidFill>
              <a:latin typeface="Optima" panose="02000503060000020004" pitchFamily="2" charset="0"/>
              <a:ea typeface="ＭＳ Ｐゴシック" panose="020B0600070205080204" pitchFamily="34" charset="-128"/>
              <a:sym typeface="Wingdings" pitchFamily="2" charset="2"/>
            </a:endParaRPr>
          </a:p>
          <a:p>
            <a:pPr marL="0" indent="0">
              <a:lnSpc>
                <a:spcPct val="120000"/>
              </a:lnSpc>
              <a:spcBef>
                <a:spcPts val="450"/>
              </a:spcBef>
              <a:spcAft>
                <a:spcPts val="900"/>
              </a:spcAft>
              <a:buNone/>
              <a:defRPr/>
            </a:pPr>
            <a:endParaRPr lang="en-US" altLang="ja-JP" sz="2200" b="1" dirty="0">
              <a:solidFill>
                <a:schemeClr val="tx2"/>
              </a:solidFill>
              <a:latin typeface="Optima" panose="02000503060000020004" pitchFamily="2" charset="0"/>
              <a:ea typeface="ＭＳ Ｐゴシック" panose="020B0600070205080204" pitchFamily="34" charset="-128"/>
            </a:endParaRPr>
          </a:p>
          <a:p>
            <a:pPr>
              <a:lnSpc>
                <a:spcPct val="120000"/>
              </a:lnSpc>
              <a:spcBef>
                <a:spcPts val="450"/>
              </a:spcBef>
              <a:spcAft>
                <a:spcPts val="900"/>
              </a:spcAft>
              <a:defRPr/>
            </a:pPr>
            <a:endParaRPr lang="en-US" altLang="ja-JP" sz="2200" b="1" dirty="0">
              <a:solidFill>
                <a:schemeClr val="tx2"/>
              </a:solidFill>
              <a:latin typeface="Optima" panose="02000503060000020004" pitchFamily="2" charset="0"/>
              <a:ea typeface="ＭＳ Ｐゴシック" panose="020B0600070205080204" pitchFamily="34" charset="-128"/>
            </a:endParaRPr>
          </a:p>
          <a:p>
            <a:pPr marL="385763" indent="-385763">
              <a:lnSpc>
                <a:spcPct val="120000"/>
              </a:lnSpc>
              <a:spcBef>
                <a:spcPts val="450"/>
              </a:spcBef>
              <a:spcAft>
                <a:spcPts val="900"/>
              </a:spcAft>
              <a:buFontTx/>
              <a:buAutoNum type="arabicPeriod"/>
              <a:defRPr/>
            </a:pPr>
            <a:endParaRPr lang="en-US" altLang="ja-JP" sz="2200" b="1" dirty="0">
              <a:solidFill>
                <a:schemeClr val="tx2"/>
              </a:solidFill>
              <a:latin typeface="Optima" panose="02000503060000020004" pitchFamily="2" charset="0"/>
              <a:ea typeface="ＭＳ Ｐゴシック" panose="020B0600070205080204" pitchFamily="34" charset="-128"/>
            </a:endParaRPr>
          </a:p>
        </p:txBody>
      </p:sp>
    </p:spTree>
    <p:extLst>
      <p:ext uri="{BB962C8B-B14F-4D97-AF65-F5344CB8AC3E}">
        <p14:creationId xmlns:p14="http://schemas.microsoft.com/office/powerpoint/2010/main" val="2925461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E227-09D8-8A56-254E-2B5E742A4A13}"/>
              </a:ext>
            </a:extLst>
          </p:cNvPr>
          <p:cNvSpPr>
            <a:spLocks noGrp="1"/>
          </p:cNvSpPr>
          <p:nvPr>
            <p:ph type="title"/>
          </p:nvPr>
        </p:nvSpPr>
        <p:spPr/>
        <p:txBody>
          <a:bodyPr/>
          <a:lstStyle/>
          <a:p>
            <a:r>
              <a:rPr lang="en-US" sz="3600" dirty="0"/>
              <a:t>1908: Addressed through creation of workmen’s compensation programs </a:t>
            </a:r>
          </a:p>
        </p:txBody>
      </p:sp>
      <p:sp>
        <p:nvSpPr>
          <p:cNvPr id="3" name="Content Placeholder 2">
            <a:extLst>
              <a:ext uri="{FF2B5EF4-FFF2-40B4-BE49-F238E27FC236}">
                <a16:creationId xmlns:a16="http://schemas.microsoft.com/office/drawing/2014/main" id="{E316773E-7D81-8CC5-7C47-FF962CF9C10B}"/>
              </a:ext>
            </a:extLst>
          </p:cNvPr>
          <p:cNvSpPr>
            <a:spLocks noGrp="1"/>
          </p:cNvSpPr>
          <p:nvPr>
            <p:ph idx="1"/>
          </p:nvPr>
        </p:nvSpPr>
        <p:spPr>
          <a:xfrm>
            <a:off x="685800" y="1981200"/>
            <a:ext cx="8161638" cy="4518454"/>
          </a:xfrm>
        </p:spPr>
        <p:txBody>
          <a:bodyPr/>
          <a:lstStyle/>
          <a:p>
            <a:r>
              <a:rPr lang="en-US" dirty="0"/>
              <a:t>Americans borrowed from UK and Germany</a:t>
            </a:r>
          </a:p>
          <a:p>
            <a:r>
              <a:rPr lang="en-US" dirty="0"/>
              <a:t>Employers paid into an insurance fund.</a:t>
            </a:r>
          </a:p>
          <a:p>
            <a:r>
              <a:rPr lang="en-US" dirty="0"/>
              <a:t>Safer workplaces paid lower premiums, so remedied the perverse incentives that kept workplaces dangerous.</a:t>
            </a:r>
          </a:p>
          <a:p>
            <a:r>
              <a:rPr lang="en-US" dirty="0"/>
              <a:t>Injured workers and their families received compensation.</a:t>
            </a:r>
          </a:p>
          <a:p>
            <a:endParaRPr lang="en-US" dirty="0"/>
          </a:p>
        </p:txBody>
      </p:sp>
    </p:spTree>
    <p:extLst>
      <p:ext uri="{BB962C8B-B14F-4D97-AF65-F5344CB8AC3E}">
        <p14:creationId xmlns:p14="http://schemas.microsoft.com/office/powerpoint/2010/main" val="2127705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65EE-069C-EC0B-F2E3-3E435166086A}"/>
              </a:ext>
            </a:extLst>
          </p:cNvPr>
          <p:cNvSpPr>
            <a:spLocks noGrp="1"/>
          </p:cNvSpPr>
          <p:nvPr>
            <p:ph type="title"/>
          </p:nvPr>
        </p:nvSpPr>
        <p:spPr>
          <a:xfrm>
            <a:off x="685800" y="609600"/>
            <a:ext cx="7756451" cy="4802372"/>
          </a:xfrm>
        </p:spPr>
        <p:txBody>
          <a:bodyPr/>
          <a:lstStyle/>
          <a:p>
            <a:r>
              <a:rPr lang="en-US" dirty="0">
                <a:solidFill>
                  <a:schemeClr val="tx1"/>
                </a:solidFill>
              </a:rPr>
              <a:t>Unbridled capitalism wasn’t just bad for workers, also bad for capitalism.</a:t>
            </a:r>
          </a:p>
        </p:txBody>
      </p:sp>
    </p:spTree>
    <p:extLst>
      <p:ext uri="{BB962C8B-B14F-4D97-AF65-F5344CB8AC3E}">
        <p14:creationId xmlns:p14="http://schemas.microsoft.com/office/powerpoint/2010/main" val="4239166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25AA1-F6E4-96A1-53B6-879020E9D246}"/>
              </a:ext>
            </a:extLst>
          </p:cNvPr>
          <p:cNvSpPr txBox="1"/>
          <p:nvPr/>
        </p:nvSpPr>
        <p:spPr bwMode="auto">
          <a:xfrm>
            <a:off x="4572000" y="185351"/>
            <a:ext cx="4250724" cy="6252519"/>
          </a:xfrm>
          <a:prstGeom prst="rect">
            <a:avLst/>
          </a:prstGeom>
          <a:noFill/>
          <a:ln>
            <a:noFill/>
          </a:ln>
        </p:spPr>
        <p:txBody>
          <a:bodyPr vert="horz" wrap="square" lIns="91440" tIns="45720" rIns="91440" bIns="45720" numCol="1" rtlCol="0" anchor="ctr" anchorCtr="0" compatLnSpc="1">
            <a:prstTxWarp prst="textNoShape">
              <a:avLst/>
            </a:prstTxWarp>
            <a:normAutofit/>
          </a:bodyPr>
          <a:lstStyle/>
          <a:p>
            <a:pPr algn="ctr">
              <a:lnSpc>
                <a:spcPct val="120000"/>
              </a:lnSpc>
              <a:spcBef>
                <a:spcPts val="600"/>
              </a:spcBef>
              <a:spcAft>
                <a:spcPts val="600"/>
              </a:spcAft>
            </a:pPr>
            <a:r>
              <a:rPr lang="en-US" altLang="ja-JP" sz="2800" dirty="0">
                <a:latin typeface="+mj-lt"/>
                <a:ea typeface="ＭＳ Ｐゴシック" pitchFamily="119" charset="-128"/>
                <a:cs typeface="ＭＳ Ｐゴシック" pitchFamily="119" charset="-128"/>
              </a:rPr>
              <a:t>When markets were unregulated, competition was often replaced by monopoly. </a:t>
            </a:r>
          </a:p>
          <a:p>
            <a:pPr algn="ctr">
              <a:lnSpc>
                <a:spcPct val="120000"/>
              </a:lnSpc>
              <a:spcBef>
                <a:spcPts val="600"/>
              </a:spcBef>
              <a:spcAft>
                <a:spcPts val="600"/>
              </a:spcAft>
            </a:pPr>
            <a:endParaRPr lang="en-US" altLang="ja-JP" sz="2800" dirty="0">
              <a:latin typeface="+mj-lt"/>
              <a:ea typeface="ＭＳ Ｐゴシック" pitchFamily="119" charset="-128"/>
              <a:cs typeface="ＭＳ Ｐゴシック" pitchFamily="119" charset="-128"/>
            </a:endParaRPr>
          </a:p>
          <a:p>
            <a:pPr algn="ctr">
              <a:lnSpc>
                <a:spcPct val="120000"/>
              </a:lnSpc>
              <a:spcBef>
                <a:spcPts val="600"/>
              </a:spcBef>
              <a:spcAft>
                <a:spcPts val="600"/>
              </a:spcAft>
            </a:pPr>
            <a:r>
              <a:rPr lang="en-US" altLang="ja-JP" sz="2800" dirty="0">
                <a:latin typeface="+mj-lt"/>
                <a:ea typeface="ＭＳ Ｐゴシック" pitchFamily="119" charset="-128"/>
                <a:cs typeface="ＭＳ Ｐゴシック" pitchFamily="119" charset="-128"/>
              </a:rPr>
              <a:t>Teddy Roosevelt became famous as a “trust-buster.” Laws were passed to protect markets from unfair business practices that led to monopoly capitalism.</a:t>
            </a:r>
          </a:p>
        </p:txBody>
      </p:sp>
      <p:grpSp>
        <p:nvGrpSpPr>
          <p:cNvPr id="8" name="Group 7">
            <a:extLst>
              <a:ext uri="{FF2B5EF4-FFF2-40B4-BE49-F238E27FC236}">
                <a16:creationId xmlns:a16="http://schemas.microsoft.com/office/drawing/2014/main" id="{B9F92966-7026-499A-6A7D-907B74353D43}"/>
              </a:ext>
            </a:extLst>
          </p:cNvPr>
          <p:cNvGrpSpPr/>
          <p:nvPr/>
        </p:nvGrpSpPr>
        <p:grpSpPr>
          <a:xfrm>
            <a:off x="519810" y="1019059"/>
            <a:ext cx="3872250" cy="4588525"/>
            <a:chOff x="5567829" y="1933062"/>
            <a:chExt cx="3289028" cy="3823371"/>
          </a:xfrm>
        </p:grpSpPr>
        <p:sp>
          <p:nvSpPr>
            <p:cNvPr id="7" name="Rectangle 6">
              <a:extLst>
                <a:ext uri="{FF2B5EF4-FFF2-40B4-BE49-F238E27FC236}">
                  <a16:creationId xmlns:a16="http://schemas.microsoft.com/office/drawing/2014/main" id="{D83F7242-A742-CAF1-C021-B744B027EFB4}"/>
                </a:ext>
              </a:extLst>
            </p:cNvPr>
            <p:cNvSpPr/>
            <p:nvPr/>
          </p:nvSpPr>
          <p:spPr bwMode="auto">
            <a:xfrm>
              <a:off x="5691809" y="2124155"/>
              <a:ext cx="3165048" cy="3632278"/>
            </a:xfrm>
            <a:prstGeom prst="rect">
              <a:avLst/>
            </a:prstGeom>
            <a:solidFill>
              <a:srgbClr val="D83A2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pic>
          <p:nvPicPr>
            <p:cNvPr id="13316" name="Picture 4" descr="No photo description available.">
              <a:extLst>
                <a:ext uri="{FF2B5EF4-FFF2-40B4-BE49-F238E27FC236}">
                  <a16:creationId xmlns:a16="http://schemas.microsoft.com/office/drawing/2014/main" id="{9CAACFFB-F695-A8FD-E4A7-D2A5DD700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829" y="1933062"/>
              <a:ext cx="3165048" cy="37064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974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F8B46-42DD-BB84-BE89-C01009CCC2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D3C74-C942-B4A9-5F4E-FD3139C514A4}"/>
              </a:ext>
            </a:extLst>
          </p:cNvPr>
          <p:cNvSpPr>
            <a:spLocks noGrp="1"/>
          </p:cNvSpPr>
          <p:nvPr>
            <p:ph type="title"/>
          </p:nvPr>
        </p:nvSpPr>
        <p:spPr>
          <a:xfrm>
            <a:off x="685800" y="609600"/>
            <a:ext cx="7756451" cy="4802372"/>
          </a:xfrm>
        </p:spPr>
        <p:txBody>
          <a:bodyPr/>
          <a:lstStyle/>
          <a:p>
            <a:r>
              <a:rPr lang="en-US" dirty="0">
                <a:solidFill>
                  <a:schemeClr val="tx1"/>
                </a:solidFill>
              </a:rPr>
              <a:t>Last but not least:</a:t>
            </a:r>
            <a:br>
              <a:rPr lang="en-US" dirty="0">
                <a:solidFill>
                  <a:schemeClr val="tx1"/>
                </a:solidFill>
              </a:rPr>
            </a:br>
            <a:r>
              <a:rPr lang="en-US" dirty="0">
                <a:solidFill>
                  <a:schemeClr val="tx1"/>
                </a:solidFill>
              </a:rPr>
              <a:t>Unbridled capitalism led to wealth concentrations that  threatened democracy.</a:t>
            </a:r>
          </a:p>
        </p:txBody>
      </p:sp>
    </p:spTree>
    <p:extLst>
      <p:ext uri="{BB962C8B-B14F-4D97-AF65-F5344CB8AC3E}">
        <p14:creationId xmlns:p14="http://schemas.microsoft.com/office/powerpoint/2010/main" val="2852469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5B54C11-9F6E-7C13-7280-BBD70774C92D}"/>
              </a:ext>
            </a:extLst>
          </p:cNvPr>
          <p:cNvSpPr txBox="1"/>
          <p:nvPr/>
        </p:nvSpPr>
        <p:spPr>
          <a:xfrm>
            <a:off x="4756621" y="2474083"/>
            <a:ext cx="4119480" cy="2788456"/>
          </a:xfrm>
          <a:prstGeom prst="rect">
            <a:avLst/>
          </a:prstGeom>
          <a:noFill/>
        </p:spPr>
        <p:txBody>
          <a:bodyPr wrap="square" rtlCol="0">
            <a:spAutoFit/>
          </a:bodyPr>
          <a:lstStyle/>
          <a:p>
            <a:pPr marL="0" indent="0">
              <a:lnSpc>
                <a:spcPct val="90000"/>
              </a:lnSpc>
              <a:buNone/>
            </a:pPr>
            <a:r>
              <a:rPr lang="en-US" altLang="en-US" sz="2400" dirty="0">
                <a:solidFill>
                  <a:srgbClr val="FFFFFF"/>
                </a:solidFill>
                <a:latin typeface="+mn-lt"/>
              </a:rPr>
              <a:t>Monopolies and trusts led to vast accumulations of wealth by robber barons </a:t>
            </a:r>
          </a:p>
          <a:p>
            <a:pPr>
              <a:lnSpc>
                <a:spcPct val="90000"/>
              </a:lnSpc>
            </a:pPr>
            <a:endParaRPr lang="en-US" altLang="en-US" sz="2400" dirty="0">
              <a:solidFill>
                <a:srgbClr val="FFFFFF"/>
              </a:solidFill>
              <a:latin typeface="+mn-lt"/>
            </a:endParaRPr>
          </a:p>
          <a:p>
            <a:pPr marL="0" indent="0">
              <a:lnSpc>
                <a:spcPct val="90000"/>
              </a:lnSpc>
              <a:buNone/>
            </a:pPr>
            <a:r>
              <a:rPr lang="en-US" altLang="en-US" sz="2400" dirty="0">
                <a:solidFill>
                  <a:srgbClr val="FFFFFF"/>
                </a:solidFill>
                <a:latin typeface="+mn-lt"/>
              </a:rPr>
              <a:t>Who corrupted the political system</a:t>
            </a:r>
          </a:p>
          <a:p>
            <a:pPr marL="0" indent="0">
              <a:lnSpc>
                <a:spcPct val="90000"/>
              </a:lnSpc>
              <a:buNone/>
            </a:pPr>
            <a:endParaRPr lang="en-US" altLang="ja-JP" dirty="0">
              <a:solidFill>
                <a:srgbClr val="FFFFFF"/>
              </a:solidFill>
              <a:latin typeface="Optima" panose="02000503060000020004" pitchFamily="2" charset="0"/>
            </a:endParaRPr>
          </a:p>
          <a:p>
            <a:endParaRPr lang="en-US" dirty="0"/>
          </a:p>
        </p:txBody>
      </p:sp>
      <p:grpSp>
        <p:nvGrpSpPr>
          <p:cNvPr id="9" name="Group 8">
            <a:extLst>
              <a:ext uri="{FF2B5EF4-FFF2-40B4-BE49-F238E27FC236}">
                <a16:creationId xmlns:a16="http://schemas.microsoft.com/office/drawing/2014/main" id="{E4AD50B5-1F66-83B7-0960-803639E5B036}"/>
              </a:ext>
            </a:extLst>
          </p:cNvPr>
          <p:cNvGrpSpPr/>
          <p:nvPr/>
        </p:nvGrpSpPr>
        <p:grpSpPr>
          <a:xfrm>
            <a:off x="473068" y="1548070"/>
            <a:ext cx="4013465" cy="4235240"/>
            <a:chOff x="413672" y="1823492"/>
            <a:chExt cx="4013465" cy="4235240"/>
          </a:xfrm>
        </p:grpSpPr>
        <p:sp>
          <p:nvSpPr>
            <p:cNvPr id="8" name="Rectangle 7">
              <a:extLst>
                <a:ext uri="{FF2B5EF4-FFF2-40B4-BE49-F238E27FC236}">
                  <a16:creationId xmlns:a16="http://schemas.microsoft.com/office/drawing/2014/main" id="{491258CB-2394-F647-B509-3C9380CCC7E7}"/>
                </a:ext>
              </a:extLst>
            </p:cNvPr>
            <p:cNvSpPr/>
            <p:nvPr/>
          </p:nvSpPr>
          <p:spPr bwMode="auto">
            <a:xfrm>
              <a:off x="536468" y="1945250"/>
              <a:ext cx="3890669" cy="4113482"/>
            </a:xfrm>
            <a:prstGeom prst="rect">
              <a:avLst/>
            </a:prstGeom>
            <a:solidFill>
              <a:srgbClr val="D83A2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pic>
          <p:nvPicPr>
            <p:cNvPr id="14338" name="Picture 2">
              <a:extLst>
                <a:ext uri="{FF2B5EF4-FFF2-40B4-BE49-F238E27FC236}">
                  <a16:creationId xmlns:a16="http://schemas.microsoft.com/office/drawing/2014/main" id="{98818111-3FD0-0AAE-F0B4-B6E384B33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72" y="1823492"/>
              <a:ext cx="3890669" cy="41134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8796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81BB1FB8-67B6-E541-8A10-72A6A2C8AC67}"/>
              </a:ext>
            </a:extLst>
          </p:cNvPr>
          <p:cNvSpPr>
            <a:spLocks noGrp="1" noChangeArrowheads="1"/>
          </p:cNvSpPr>
          <p:nvPr>
            <p:ph type="title"/>
          </p:nvPr>
        </p:nvSpPr>
        <p:spPr>
          <a:xfrm>
            <a:off x="277765" y="523892"/>
            <a:ext cx="4294235" cy="3640334"/>
          </a:xfrm>
        </p:spPr>
        <p:txBody>
          <a:bodyPr/>
          <a:lstStyle/>
          <a:p>
            <a:pPr algn="l"/>
            <a:r>
              <a:rPr lang="en-US" altLang="en-US" sz="3200" dirty="0">
                <a:solidFill>
                  <a:srgbClr val="FFFFFF"/>
                </a:solidFill>
                <a:latin typeface="+mn-lt"/>
                <a:ea typeface="ＭＳ Ｐゴシック" panose="020B0600070205080204" pitchFamily="34" charset="-128"/>
              </a:rPr>
              <a:t>Crash of 1929 &amp; Great Depression </a:t>
            </a:r>
            <a:br>
              <a:rPr lang="en-US" altLang="en-US" sz="3200" dirty="0">
                <a:solidFill>
                  <a:srgbClr val="FFFFFF"/>
                </a:solidFill>
                <a:latin typeface="+mn-lt"/>
                <a:ea typeface="ＭＳ Ｐゴシック" panose="020B0600070205080204" pitchFamily="34" charset="-128"/>
              </a:rPr>
            </a:br>
            <a:br>
              <a:rPr lang="en-US" altLang="en-US" sz="3200" dirty="0">
                <a:solidFill>
                  <a:srgbClr val="FFFFFF"/>
                </a:solidFill>
                <a:latin typeface="+mn-lt"/>
                <a:ea typeface="ＭＳ Ｐゴシック" panose="020B0600070205080204" pitchFamily="34" charset="-128"/>
              </a:rPr>
            </a:br>
            <a:r>
              <a:rPr lang="en-US" altLang="en-US" sz="3200" dirty="0">
                <a:solidFill>
                  <a:srgbClr val="FFFFFF"/>
                </a:solidFill>
                <a:latin typeface="+mn-lt"/>
                <a:ea typeface="ＭＳ Ｐゴシック" panose="020B0600070205080204" pitchFamily="34" charset="-128"/>
              </a:rPr>
              <a:t>Showed that unregulated capitalism put the entire economy at risk.</a:t>
            </a:r>
            <a:br>
              <a:rPr lang="en-US" altLang="en-US" sz="3200" dirty="0">
                <a:solidFill>
                  <a:srgbClr val="FFFFFF"/>
                </a:solidFill>
                <a:latin typeface="+mn-lt"/>
                <a:ea typeface="ＭＳ Ｐゴシック" panose="020B0600070205080204" pitchFamily="34" charset="-128"/>
              </a:rPr>
            </a:br>
            <a:endParaRPr lang="en-US" altLang="en-US" sz="3200" dirty="0">
              <a:solidFill>
                <a:srgbClr val="FFFFFF"/>
              </a:solidFill>
              <a:latin typeface="+mn-lt"/>
              <a:ea typeface="ＭＳ Ｐゴシック" panose="020B0600070205080204" pitchFamily="34" charset="-128"/>
            </a:endParaRPr>
          </a:p>
        </p:txBody>
      </p:sp>
      <p:sp>
        <p:nvSpPr>
          <p:cNvPr id="96258" name="Content Placeholder 2">
            <a:extLst>
              <a:ext uri="{FF2B5EF4-FFF2-40B4-BE49-F238E27FC236}">
                <a16:creationId xmlns:a16="http://schemas.microsoft.com/office/drawing/2014/main" id="{966F5797-D920-9544-BC96-2FFC2DE27B2F}"/>
              </a:ext>
            </a:extLst>
          </p:cNvPr>
          <p:cNvSpPr>
            <a:spLocks noGrp="1" noChangeArrowheads="1"/>
          </p:cNvSpPr>
          <p:nvPr>
            <p:ph idx="1"/>
          </p:nvPr>
        </p:nvSpPr>
        <p:spPr>
          <a:xfrm>
            <a:off x="277765" y="3991231"/>
            <a:ext cx="4294235" cy="2188851"/>
          </a:xfrm>
        </p:spPr>
        <p:txBody>
          <a:bodyPr/>
          <a:lstStyle/>
          <a:p>
            <a:pPr marL="0" indent="0" algn="ctr">
              <a:buNone/>
            </a:pPr>
            <a:endParaRPr lang="en-US" altLang="en-US" sz="2400" dirty="0">
              <a:ea typeface="ＭＳ Ｐゴシック" panose="020B0600070205080204" pitchFamily="34" charset="-128"/>
            </a:endParaRPr>
          </a:p>
          <a:p>
            <a:pPr marL="0" indent="0">
              <a:buNone/>
            </a:pPr>
            <a:r>
              <a:rPr lang="en-US" altLang="en-US" sz="2400" dirty="0">
                <a:ea typeface="ＭＳ Ｐゴシック" panose="020B0600070205080204" pitchFamily="34" charset="-128"/>
              </a:rPr>
              <a:t>Reckless financial speculation and unscrupulous business practices had played a significant role in crash in 1929</a:t>
            </a:r>
          </a:p>
          <a:p>
            <a:pPr marL="0" indent="0">
              <a:buNone/>
            </a:pPr>
            <a:endParaRPr lang="en-US" altLang="en-US" sz="2400" dirty="0">
              <a:latin typeface="Optima" panose="02000503060000020004" pitchFamily="2" charset="0"/>
              <a:ea typeface="ＭＳ Ｐゴシック" panose="020B0600070205080204" pitchFamily="34" charset="-128"/>
            </a:endParaRPr>
          </a:p>
          <a:p>
            <a:pPr marL="0" indent="0" algn="ctr">
              <a:buNone/>
            </a:pPr>
            <a:endParaRPr lang="en-US" altLang="en-US" sz="2400" dirty="0">
              <a:latin typeface="Optima" panose="02000503060000020004" pitchFamily="2" charset="0"/>
              <a:ea typeface="ＭＳ Ｐゴシック" panose="020B0600070205080204" pitchFamily="34" charset="-128"/>
            </a:endParaRPr>
          </a:p>
        </p:txBody>
      </p:sp>
      <p:pic>
        <p:nvPicPr>
          <p:cNvPr id="15362" name="Picture 2">
            <a:extLst>
              <a:ext uri="{FF2B5EF4-FFF2-40B4-BE49-F238E27FC236}">
                <a16:creationId xmlns:a16="http://schemas.microsoft.com/office/drawing/2014/main" id="{71D9443E-BFBC-19B2-96F0-362B5033F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356" y="3426239"/>
            <a:ext cx="3949148" cy="2907869"/>
          </a:xfrm>
          <a:prstGeom prst="rect">
            <a:avLst/>
          </a:prstGeom>
          <a:noFill/>
          <a:ln w="254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4" name="Picture 4" descr="The Lessons of the Great Depression — Bunk">
            <a:extLst>
              <a:ext uri="{FF2B5EF4-FFF2-40B4-BE49-F238E27FC236}">
                <a16:creationId xmlns:a16="http://schemas.microsoft.com/office/drawing/2014/main" id="{BD71DDCD-E72E-FA0D-7578-93050B095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356" y="523892"/>
            <a:ext cx="3949148" cy="2632765"/>
          </a:xfrm>
          <a:prstGeom prst="rect">
            <a:avLst/>
          </a:prstGeom>
          <a:noFill/>
          <a:ln w="254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18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9DD5A-C22F-0EA7-18DB-6DB232C22577}"/>
              </a:ext>
            </a:extLst>
          </p:cNvPr>
          <p:cNvSpPr>
            <a:spLocks noGrp="1"/>
          </p:cNvSpPr>
          <p:nvPr>
            <p:ph type="title"/>
          </p:nvPr>
        </p:nvSpPr>
        <p:spPr>
          <a:xfrm>
            <a:off x="658211" y="609600"/>
            <a:ext cx="7827579" cy="5360276"/>
          </a:xfrm>
        </p:spPr>
        <p:txBody>
          <a:bodyPr/>
          <a:lstStyle/>
          <a:p>
            <a:r>
              <a:rPr lang="en-US" sz="3200" b="1" dirty="0">
                <a:solidFill>
                  <a:srgbClr val="FFFFFF"/>
                </a:solidFill>
                <a:latin typeface="+mn-lt"/>
              </a:rPr>
              <a:t>In United States, these realities </a:t>
            </a:r>
            <a:r>
              <a:rPr lang="en-US" sz="3200" b="1" dirty="0">
                <a:solidFill>
                  <a:srgbClr val="FFFFFF"/>
                </a:solidFill>
                <a:latin typeface="+mn-lt"/>
                <a:sym typeface="Wingdings" pitchFamily="2" charset="2"/>
              </a:rPr>
              <a:t> </a:t>
            </a:r>
            <a:r>
              <a:rPr lang="en-US" sz="3200" b="1" dirty="0">
                <a:solidFill>
                  <a:srgbClr val="FFFFFF"/>
                </a:solidFill>
                <a:latin typeface="+mn-lt"/>
              </a:rPr>
              <a:t>Reform</a:t>
            </a:r>
            <a:br>
              <a:rPr lang="en-US" sz="3200" dirty="0">
                <a:solidFill>
                  <a:srgbClr val="FFFFFF"/>
                </a:solidFill>
                <a:latin typeface="+mn-lt"/>
              </a:rPr>
            </a:br>
            <a:br>
              <a:rPr lang="en-US" sz="3200" dirty="0">
                <a:solidFill>
                  <a:srgbClr val="FFFFFF"/>
                </a:solidFill>
                <a:latin typeface="+mn-lt"/>
              </a:rPr>
            </a:br>
            <a:r>
              <a:rPr lang="en-US" sz="3200" dirty="0">
                <a:solidFill>
                  <a:srgbClr val="FFFFFF"/>
                </a:solidFill>
                <a:latin typeface="+mn-lt"/>
              </a:rPr>
              <a:t>1880s-1940s</a:t>
            </a:r>
            <a:br>
              <a:rPr lang="en-US" sz="3200" dirty="0">
                <a:solidFill>
                  <a:srgbClr val="FFFFFF"/>
                </a:solidFill>
                <a:latin typeface="+mn-lt"/>
              </a:rPr>
            </a:br>
            <a:br>
              <a:rPr lang="en-US" sz="3200" dirty="0">
                <a:solidFill>
                  <a:srgbClr val="FFFFFF"/>
                </a:solidFill>
                <a:latin typeface="+mn-lt"/>
              </a:rPr>
            </a:br>
            <a:r>
              <a:rPr lang="en-US" sz="3200" dirty="0">
                <a:solidFill>
                  <a:srgbClr val="FFFFFF"/>
                </a:solidFill>
                <a:latin typeface="+mn-lt"/>
              </a:rPr>
              <a:t>Variety of statutes, particularly on federal level, to address these ills.</a:t>
            </a:r>
            <a:br>
              <a:rPr lang="en-US" sz="3200" dirty="0">
                <a:solidFill>
                  <a:srgbClr val="FFFFFF"/>
                </a:solidFill>
                <a:latin typeface="Optima" panose="02000503060000020004" pitchFamily="2" charset="0"/>
              </a:rPr>
            </a:br>
            <a:br>
              <a:rPr lang="en-US" sz="3200" dirty="0">
                <a:solidFill>
                  <a:srgbClr val="FFFFFF"/>
                </a:solidFill>
                <a:latin typeface="Optima" panose="02000503060000020004" pitchFamily="2" charset="0"/>
              </a:rPr>
            </a:br>
            <a:endParaRPr lang="en-US" sz="3200" dirty="0">
              <a:solidFill>
                <a:srgbClr val="FFFFFF"/>
              </a:solidFill>
              <a:latin typeface="Optima" panose="02000503060000020004" pitchFamily="2" charset="0"/>
            </a:endParaRPr>
          </a:p>
        </p:txBody>
      </p:sp>
      <p:sp>
        <p:nvSpPr>
          <p:cNvPr id="3" name="Rectangle 2">
            <a:extLst>
              <a:ext uri="{FF2B5EF4-FFF2-40B4-BE49-F238E27FC236}">
                <a16:creationId xmlns:a16="http://schemas.microsoft.com/office/drawing/2014/main" id="{D6828555-7A62-52DB-672D-32E7B44859FC}"/>
              </a:ext>
            </a:extLst>
          </p:cNvPr>
          <p:cNvSpPr/>
          <p:nvPr/>
        </p:nvSpPr>
        <p:spPr bwMode="auto">
          <a:xfrm>
            <a:off x="504499" y="748862"/>
            <a:ext cx="8135002" cy="5360276"/>
          </a:xfrm>
          <a:prstGeom prst="rect">
            <a:avLst/>
          </a:prstGeom>
          <a:noFill/>
          <a:ln w="25400" cap="flat" cmpd="sng" algn="ctr">
            <a:solidFill>
              <a:srgbClr val="D83A28"/>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4"/>
              </a:solidFill>
              <a:effectLst/>
              <a:latin typeface="Arial" pitchFamily="94" charset="0"/>
              <a:ea typeface="ＭＳ Ｐゴシック" pitchFamily="94" charset="-128"/>
              <a:cs typeface="ＭＳ Ｐゴシック" pitchFamily="94" charset="-128"/>
            </a:endParaRPr>
          </a:p>
        </p:txBody>
      </p:sp>
    </p:spTree>
    <p:extLst>
      <p:ext uri="{BB962C8B-B14F-4D97-AF65-F5344CB8AC3E}">
        <p14:creationId xmlns:p14="http://schemas.microsoft.com/office/powerpoint/2010/main" val="808321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8891-51DA-F67D-0512-5B18F040AD9A}"/>
              </a:ext>
            </a:extLst>
          </p:cNvPr>
          <p:cNvSpPr>
            <a:spLocks noGrp="1"/>
          </p:cNvSpPr>
          <p:nvPr>
            <p:ph type="title"/>
          </p:nvPr>
        </p:nvSpPr>
        <p:spPr>
          <a:xfrm>
            <a:off x="287079" y="333153"/>
            <a:ext cx="8572716" cy="1084521"/>
          </a:xfrm>
          <a:solidFill>
            <a:schemeClr val="accent1">
              <a:lumMod val="10000"/>
            </a:schemeClr>
          </a:solidFill>
        </p:spPr>
        <p:txBody>
          <a:bodyPr/>
          <a:lstStyle/>
          <a:p>
            <a:r>
              <a:rPr lang="en-US" b="1" dirty="0">
                <a:solidFill>
                  <a:schemeClr val="tx1"/>
                </a:solidFill>
              </a:rPr>
              <a:t>Laws to protect competition</a:t>
            </a:r>
          </a:p>
        </p:txBody>
      </p:sp>
      <p:sp>
        <p:nvSpPr>
          <p:cNvPr id="3" name="Content Placeholder 2">
            <a:extLst>
              <a:ext uri="{FF2B5EF4-FFF2-40B4-BE49-F238E27FC236}">
                <a16:creationId xmlns:a16="http://schemas.microsoft.com/office/drawing/2014/main" id="{B350979D-25D4-A848-F9A9-B6952C7941E6}"/>
              </a:ext>
            </a:extLst>
          </p:cNvPr>
          <p:cNvSpPr>
            <a:spLocks noGrp="1"/>
          </p:cNvSpPr>
          <p:nvPr>
            <p:ph idx="1"/>
          </p:nvPr>
        </p:nvSpPr>
        <p:spPr>
          <a:xfrm>
            <a:off x="513021" y="1626781"/>
            <a:ext cx="8117958" cy="4898066"/>
          </a:xfrm>
        </p:spPr>
        <p:txBody>
          <a:bodyPr/>
          <a:lstStyle/>
          <a:p>
            <a:pPr marL="0" indent="0">
              <a:buNone/>
            </a:pPr>
            <a:r>
              <a:rPr lang="en-US" sz="2800" dirty="0"/>
              <a:t>1887: Interstate Commerce Act</a:t>
            </a:r>
          </a:p>
          <a:p>
            <a:pPr lvl="3"/>
            <a:r>
              <a:rPr lang="en-US" dirty="0">
                <a:latin typeface="Google Sans"/>
              </a:rPr>
              <a:t>E</a:t>
            </a:r>
            <a:r>
              <a:rPr lang="en-US" b="0" i="0" dirty="0">
                <a:effectLst/>
                <a:latin typeface="Google Sans"/>
              </a:rPr>
              <a:t>stablished the Interstate Commerce Commission (ICC) to regulate the railroad industry, deal with price-fixing</a:t>
            </a:r>
            <a:endParaRPr lang="en-US" dirty="0"/>
          </a:p>
          <a:p>
            <a:pPr marL="0" indent="0">
              <a:buNone/>
            </a:pPr>
            <a:r>
              <a:rPr lang="en-US" sz="2800" dirty="0"/>
              <a:t>1890 Sherman Anti-Trust Act</a:t>
            </a:r>
          </a:p>
          <a:p>
            <a:pPr marL="0" indent="0">
              <a:buNone/>
            </a:pPr>
            <a:r>
              <a:rPr lang="en-US" sz="2800" dirty="0"/>
              <a:t>1903 Elkins Act </a:t>
            </a:r>
          </a:p>
          <a:p>
            <a:pPr lvl="3"/>
            <a:r>
              <a:rPr lang="en-US" dirty="0"/>
              <a:t>Outlawed railroad rate discrimination</a:t>
            </a:r>
          </a:p>
          <a:p>
            <a:pPr marL="0" indent="0">
              <a:buNone/>
            </a:pPr>
            <a:r>
              <a:rPr lang="en-US" sz="2800" dirty="0"/>
              <a:t>1906 Hepburn Act</a:t>
            </a:r>
          </a:p>
          <a:p>
            <a:pPr lvl="3"/>
            <a:r>
              <a:rPr lang="en-US" dirty="0"/>
              <a:t>Expanded authority of ICC, including authority to set maximum rates, review industry books</a:t>
            </a:r>
          </a:p>
          <a:p>
            <a:pPr marL="0" indent="0">
              <a:buNone/>
            </a:pPr>
            <a:r>
              <a:rPr lang="en-US" sz="2800" dirty="0"/>
              <a:t>1914 Clayton Anti-trust </a:t>
            </a:r>
          </a:p>
          <a:p>
            <a:pPr lvl="3"/>
            <a:r>
              <a:rPr lang="en-US" dirty="0"/>
              <a:t>S</a:t>
            </a:r>
            <a:r>
              <a:rPr lang="en-US"/>
              <a:t>trengthened </a:t>
            </a:r>
            <a:r>
              <a:rPr lang="en-US" dirty="0"/>
              <a:t>anti-trust enforcement</a:t>
            </a:r>
          </a:p>
        </p:txBody>
      </p:sp>
    </p:spTree>
    <p:extLst>
      <p:ext uri="{BB962C8B-B14F-4D97-AF65-F5344CB8AC3E}">
        <p14:creationId xmlns:p14="http://schemas.microsoft.com/office/powerpoint/2010/main" val="2239756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8F978-4B1B-7AA9-A27F-541759AAFF2F}"/>
              </a:ext>
            </a:extLst>
          </p:cNvPr>
          <p:cNvSpPr txBox="1"/>
          <p:nvPr/>
        </p:nvSpPr>
        <p:spPr>
          <a:xfrm>
            <a:off x="198304" y="298557"/>
            <a:ext cx="8692308" cy="461665"/>
          </a:xfrm>
          <a:prstGeom prst="rect">
            <a:avLst/>
          </a:prstGeom>
          <a:noFill/>
        </p:spPr>
        <p:txBody>
          <a:bodyPr wrap="square" rtlCol="0">
            <a:spAutoFit/>
          </a:bodyPr>
          <a:lstStyle/>
          <a:p>
            <a:pPr algn="ctr"/>
            <a:r>
              <a:rPr lang="en-US" altLang="en-US" dirty="0">
                <a:latin typeface="+mn-lt"/>
              </a:rPr>
              <a:t>Laws to protect people </a:t>
            </a:r>
          </a:p>
        </p:txBody>
      </p:sp>
      <p:sp>
        <p:nvSpPr>
          <p:cNvPr id="3" name="TextBox 2">
            <a:extLst>
              <a:ext uri="{FF2B5EF4-FFF2-40B4-BE49-F238E27FC236}">
                <a16:creationId xmlns:a16="http://schemas.microsoft.com/office/drawing/2014/main" id="{603D6C88-A2DC-D2D5-F529-27CF8A3579B5}"/>
              </a:ext>
            </a:extLst>
          </p:cNvPr>
          <p:cNvSpPr txBox="1"/>
          <p:nvPr/>
        </p:nvSpPr>
        <p:spPr>
          <a:xfrm>
            <a:off x="164613" y="2286270"/>
            <a:ext cx="8692308" cy="4832092"/>
          </a:xfrm>
          <a:prstGeom prst="rect">
            <a:avLst/>
          </a:prstGeom>
          <a:noFill/>
        </p:spPr>
        <p:txBody>
          <a:bodyPr wrap="square" rtlCol="0">
            <a:spAutoFit/>
          </a:bodyPr>
          <a:lstStyle/>
          <a:p>
            <a:pPr lvl="2"/>
            <a:r>
              <a:rPr lang="en-US" altLang="en-US" dirty="0">
                <a:solidFill>
                  <a:srgbClr val="FFFFFF"/>
                </a:solidFill>
                <a:latin typeface="+mn-lt"/>
              </a:rPr>
              <a:t>Pure Food and Drug Act (1906)</a:t>
            </a:r>
          </a:p>
          <a:p>
            <a:pPr lvl="2"/>
            <a:br>
              <a:rPr lang="en-US" altLang="en-US" dirty="0">
                <a:solidFill>
                  <a:srgbClr val="FFFFFF"/>
                </a:solidFill>
                <a:latin typeface="+mn-lt"/>
              </a:rPr>
            </a:br>
            <a:r>
              <a:rPr lang="en-US" altLang="en-US" dirty="0">
                <a:solidFill>
                  <a:srgbClr val="FFFFFF"/>
                </a:solidFill>
                <a:latin typeface="+mn-lt"/>
              </a:rPr>
              <a:t>Meat Inspection Act (1906)</a:t>
            </a:r>
          </a:p>
          <a:p>
            <a:pPr lvl="2"/>
            <a:endParaRPr lang="en-US" altLang="en-US" dirty="0">
              <a:solidFill>
                <a:srgbClr val="FFFFFF"/>
              </a:solidFill>
              <a:latin typeface="+mn-lt"/>
            </a:endParaRPr>
          </a:p>
          <a:p>
            <a:pPr lvl="2"/>
            <a:r>
              <a:rPr lang="en-US" altLang="en-US" dirty="0">
                <a:solidFill>
                  <a:srgbClr val="FFFFFF"/>
                </a:solidFill>
                <a:latin typeface="+mn-lt"/>
              </a:rPr>
              <a:t>Workmen’s compensation (1908)</a:t>
            </a:r>
          </a:p>
          <a:p>
            <a:pPr lvl="2"/>
            <a:endParaRPr lang="en-US" altLang="en-US" dirty="0">
              <a:solidFill>
                <a:srgbClr val="FFFFFF"/>
              </a:solidFill>
              <a:latin typeface="+mn-lt"/>
            </a:endParaRPr>
          </a:p>
          <a:p>
            <a:pPr lvl="2"/>
            <a:r>
              <a:rPr lang="en-US" altLang="en-US" dirty="0">
                <a:solidFill>
                  <a:srgbClr val="FFFFFF"/>
                </a:solidFill>
                <a:latin typeface="+mn-lt"/>
              </a:rPr>
              <a:t>Federal income taxes (1913)</a:t>
            </a:r>
          </a:p>
          <a:p>
            <a:pPr lvl="2"/>
            <a:endParaRPr lang="en-US" altLang="en-US" dirty="0">
              <a:solidFill>
                <a:srgbClr val="FFFFFF"/>
              </a:solidFill>
              <a:latin typeface="+mn-lt"/>
            </a:endParaRPr>
          </a:p>
          <a:p>
            <a:pPr lvl="2"/>
            <a:r>
              <a:rPr lang="en-US" altLang="en-US" dirty="0">
                <a:solidFill>
                  <a:srgbClr val="FFFFFF"/>
                </a:solidFill>
                <a:latin typeface="+mn-lt"/>
                <a:ea typeface="ＭＳ Ｐゴシック" panose="020B0600070205080204" pitchFamily="34" charset="-128"/>
              </a:rPr>
              <a:t>Adamson Act (1916): 8-hour work-day</a:t>
            </a:r>
            <a:r>
              <a:rPr lang="en-US" altLang="en-US" dirty="0">
                <a:solidFill>
                  <a:srgbClr val="FFFFFF"/>
                </a:solidFill>
                <a:latin typeface="+mn-lt"/>
              </a:rPr>
              <a:t> and right to overtime, for railroad workers</a:t>
            </a:r>
          </a:p>
          <a:p>
            <a:pPr lvl="2"/>
            <a:endParaRPr lang="en-US" altLang="en-US" dirty="0">
              <a:solidFill>
                <a:srgbClr val="FFFFFF"/>
              </a:solidFill>
              <a:latin typeface="+mn-lt"/>
            </a:endParaRPr>
          </a:p>
          <a:p>
            <a:pPr lvl="2"/>
            <a:r>
              <a:rPr lang="en-US" altLang="en-US" dirty="0">
                <a:solidFill>
                  <a:srgbClr val="FFFFFF"/>
                </a:solidFill>
                <a:latin typeface="+mn-lt"/>
              </a:rPr>
              <a:t>Keating –Owen (1916): limited child labor </a:t>
            </a:r>
          </a:p>
          <a:p>
            <a:pPr lvl="2"/>
            <a:endParaRPr lang="en-US" altLang="en-US" sz="2000" dirty="0">
              <a:solidFill>
                <a:srgbClr val="FFFFFF"/>
              </a:solidFill>
              <a:latin typeface="+mn-lt"/>
            </a:endParaRPr>
          </a:p>
        </p:txBody>
      </p:sp>
      <p:sp>
        <p:nvSpPr>
          <p:cNvPr id="4" name="Title 1">
            <a:extLst>
              <a:ext uri="{FF2B5EF4-FFF2-40B4-BE49-F238E27FC236}">
                <a16:creationId xmlns:a16="http://schemas.microsoft.com/office/drawing/2014/main" id="{A00A9E10-2172-9A90-214F-39BC6882EB74}"/>
              </a:ext>
            </a:extLst>
          </p:cNvPr>
          <p:cNvSpPr>
            <a:spLocks noGrp="1"/>
          </p:cNvSpPr>
          <p:nvPr>
            <p:ph type="title"/>
          </p:nvPr>
        </p:nvSpPr>
        <p:spPr>
          <a:xfrm>
            <a:off x="287079" y="333153"/>
            <a:ext cx="8569842" cy="1491452"/>
          </a:xfrm>
          <a:solidFill>
            <a:schemeClr val="accent1">
              <a:lumMod val="10000"/>
            </a:schemeClr>
          </a:solidFill>
        </p:spPr>
        <p:txBody>
          <a:bodyPr/>
          <a:lstStyle/>
          <a:p>
            <a:r>
              <a:rPr lang="en-US" b="1" dirty="0">
                <a:solidFill>
                  <a:schemeClr val="tx1"/>
                </a:solidFill>
              </a:rPr>
              <a:t>Laws to protect people</a:t>
            </a:r>
          </a:p>
        </p:txBody>
      </p:sp>
    </p:spTree>
    <p:extLst>
      <p:ext uri="{BB962C8B-B14F-4D97-AF65-F5344CB8AC3E}">
        <p14:creationId xmlns:p14="http://schemas.microsoft.com/office/powerpoint/2010/main" val="1580691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8BFD5-90BA-F46A-1AA5-CE0EE45D902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DBD19F2-D460-3061-69F9-14A46ECAF913}"/>
              </a:ext>
            </a:extLst>
          </p:cNvPr>
          <p:cNvPicPr>
            <a:picLocks noChangeAspect="1"/>
          </p:cNvPicPr>
          <p:nvPr/>
        </p:nvPicPr>
        <p:blipFill rotWithShape="1">
          <a:blip r:embed="rId2"/>
          <a:srcRect l="3727" r="4519" b="-2"/>
          <a:stretch/>
        </p:blipFill>
        <p:spPr>
          <a:xfrm>
            <a:off x="388883" y="857256"/>
            <a:ext cx="3626030" cy="5143493"/>
          </a:xfrm>
          <a:prstGeom prst="rect">
            <a:avLst/>
          </a:prstGeom>
        </p:spPr>
      </p:pic>
      <p:sp>
        <p:nvSpPr>
          <p:cNvPr id="2" name="Title 1">
            <a:extLst>
              <a:ext uri="{FF2B5EF4-FFF2-40B4-BE49-F238E27FC236}">
                <a16:creationId xmlns:a16="http://schemas.microsoft.com/office/drawing/2014/main" id="{393D9549-BA61-725E-7B02-AF325F8182C7}"/>
              </a:ext>
            </a:extLst>
          </p:cNvPr>
          <p:cNvSpPr>
            <a:spLocks noGrp="1"/>
          </p:cNvSpPr>
          <p:nvPr>
            <p:ph type="title"/>
          </p:nvPr>
        </p:nvSpPr>
        <p:spPr>
          <a:xfrm>
            <a:off x="4274543" y="1042818"/>
            <a:ext cx="4627085" cy="4772363"/>
          </a:xfrm>
        </p:spPr>
        <p:txBody>
          <a:bodyPr vert="horz" wrap="square" lIns="68580" tIns="34290" rIns="68580" bIns="34290" numCol="1" rtlCol="0" anchor="b" anchorCtr="0" compatLnSpc="1">
            <a:prstTxWarp prst="textNoShape">
              <a:avLst/>
            </a:prstTxWarp>
            <a:noAutofit/>
          </a:bodyPr>
          <a:lstStyle/>
          <a:p>
            <a:pPr eaLnBrk="1" hangingPunct="1"/>
            <a:r>
              <a:rPr lang="en-US" sz="2800" dirty="0">
                <a:solidFill>
                  <a:schemeClr val="tx1"/>
                </a:solidFill>
                <a:ea typeface="+mj-ea"/>
                <a:cs typeface="+mj-cs"/>
              </a:rPr>
              <a:t>In 1776, Adam Smith published </a:t>
            </a:r>
            <a:r>
              <a:rPr lang="en-US" sz="2800" i="1" dirty="0">
                <a:solidFill>
                  <a:schemeClr val="tx1"/>
                </a:solidFill>
                <a:ea typeface="+mj-ea"/>
                <a:cs typeface="+mj-cs"/>
              </a:rPr>
              <a:t>the Wealth of Nations</a:t>
            </a:r>
            <a:r>
              <a:rPr lang="en-US" sz="2800" dirty="0">
                <a:solidFill>
                  <a:schemeClr val="tx1"/>
                </a:solidFill>
                <a:ea typeface="+mj-ea"/>
                <a:cs typeface="+mj-cs"/>
              </a:rPr>
              <a:t>.</a:t>
            </a:r>
            <a:br>
              <a:rPr lang="en-US" sz="2800" dirty="0">
                <a:solidFill>
                  <a:schemeClr val="tx1"/>
                </a:solidFill>
                <a:ea typeface="+mj-ea"/>
                <a:cs typeface="+mj-cs"/>
              </a:rPr>
            </a:br>
            <a:br>
              <a:rPr lang="en-US" sz="2800" dirty="0">
                <a:solidFill>
                  <a:schemeClr val="tx1"/>
                </a:solidFill>
                <a:ea typeface="+mj-ea"/>
                <a:cs typeface="+mj-cs"/>
              </a:rPr>
            </a:br>
            <a:r>
              <a:rPr lang="en-US" sz="2800" dirty="0">
                <a:solidFill>
                  <a:schemeClr val="tx1"/>
                </a:solidFill>
                <a:ea typeface="+mj-ea"/>
                <a:cs typeface="+mj-cs"/>
              </a:rPr>
              <a:t>Often thought to have laid foundations of capitalism.</a:t>
            </a:r>
            <a:br>
              <a:rPr lang="en-US" sz="2800" dirty="0">
                <a:solidFill>
                  <a:schemeClr val="tx1"/>
                </a:solidFill>
                <a:ea typeface="+mj-ea"/>
                <a:cs typeface="+mj-cs"/>
              </a:rPr>
            </a:br>
            <a:br>
              <a:rPr lang="en-US" sz="2800" dirty="0">
                <a:solidFill>
                  <a:schemeClr val="tx1"/>
                </a:solidFill>
                <a:ea typeface="+mj-ea"/>
                <a:cs typeface="+mj-cs"/>
              </a:rPr>
            </a:br>
            <a:r>
              <a:rPr lang="en-US" sz="2800" dirty="0">
                <a:solidFill>
                  <a:schemeClr val="tx1"/>
                </a:solidFill>
                <a:ea typeface="+mj-ea"/>
                <a:cs typeface="+mj-cs"/>
              </a:rPr>
              <a:t>Why did Smith write this book?</a:t>
            </a:r>
            <a:br>
              <a:rPr lang="en-US" sz="2800" dirty="0">
                <a:solidFill>
                  <a:schemeClr val="tx1"/>
                </a:solidFill>
                <a:ea typeface="+mj-ea"/>
                <a:cs typeface="+mj-cs"/>
              </a:rPr>
            </a:br>
            <a:endParaRPr lang="en-US" sz="2800" dirty="0">
              <a:solidFill>
                <a:schemeClr val="tx1"/>
              </a:solidFill>
              <a:ea typeface="+mj-ea"/>
              <a:cs typeface="+mj-cs"/>
            </a:endParaRPr>
          </a:p>
        </p:txBody>
      </p:sp>
    </p:spTree>
    <p:extLst>
      <p:ext uri="{BB962C8B-B14F-4D97-AF65-F5344CB8AC3E}">
        <p14:creationId xmlns:p14="http://schemas.microsoft.com/office/powerpoint/2010/main" val="3292842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5FE5-D032-FC1E-DDCA-284E59A70AAC}"/>
              </a:ext>
            </a:extLst>
          </p:cNvPr>
          <p:cNvSpPr>
            <a:spLocks noGrp="1"/>
          </p:cNvSpPr>
          <p:nvPr>
            <p:ph type="title"/>
          </p:nvPr>
        </p:nvSpPr>
        <p:spPr>
          <a:xfrm>
            <a:off x="237706" y="297136"/>
            <a:ext cx="8668588" cy="1531089"/>
          </a:xfrm>
          <a:solidFill>
            <a:schemeClr val="accent5">
              <a:lumMod val="10000"/>
            </a:schemeClr>
          </a:solidFill>
        </p:spPr>
        <p:txBody>
          <a:bodyPr/>
          <a:lstStyle/>
          <a:p>
            <a:r>
              <a:rPr lang="en-US" altLang="en-US" sz="3200" b="1" dirty="0">
                <a:solidFill>
                  <a:schemeClr val="tx1"/>
                </a:solidFill>
                <a:ea typeface="ＭＳ Ｐゴシック" panose="020B0600070205080204" pitchFamily="34" charset="-128"/>
              </a:rPr>
              <a:t>Laws to distribute wealth more equitably </a:t>
            </a:r>
            <a:endParaRPr lang="en-US" sz="3200" b="1" dirty="0">
              <a:solidFill>
                <a:schemeClr val="tx1"/>
              </a:solidFill>
            </a:endParaRPr>
          </a:p>
        </p:txBody>
      </p:sp>
      <p:sp>
        <p:nvSpPr>
          <p:cNvPr id="3" name="Content Placeholder 2">
            <a:extLst>
              <a:ext uri="{FF2B5EF4-FFF2-40B4-BE49-F238E27FC236}">
                <a16:creationId xmlns:a16="http://schemas.microsoft.com/office/drawing/2014/main" id="{832FB5E7-BE80-41C0-223D-AB283715B2D5}"/>
              </a:ext>
            </a:extLst>
          </p:cNvPr>
          <p:cNvSpPr>
            <a:spLocks noGrp="1"/>
          </p:cNvSpPr>
          <p:nvPr>
            <p:ph idx="1"/>
          </p:nvPr>
        </p:nvSpPr>
        <p:spPr>
          <a:xfrm>
            <a:off x="237706" y="2150076"/>
            <a:ext cx="8668588" cy="4089512"/>
          </a:xfrm>
        </p:spPr>
        <p:txBody>
          <a:bodyPr/>
          <a:lstStyle/>
          <a:p>
            <a:pPr marL="914400" lvl="2" indent="0">
              <a:buNone/>
            </a:pPr>
            <a:r>
              <a:rPr lang="en-US" b="0" i="0" dirty="0">
                <a:effectLst/>
                <a:latin typeface="+mj-lt"/>
                <a:hlinkClick r:id="rId2">
                  <a:extLst>
                    <a:ext uri="{A12FA001-AC4F-418D-AE19-62706E023703}">
                      <ahyp:hlinkClr xmlns:ahyp="http://schemas.microsoft.com/office/drawing/2018/hyperlinkcolor" val="tx"/>
                    </a:ext>
                  </a:extLst>
                </a:hlinkClick>
              </a:rPr>
              <a:t>Revenue Act of 1932</a:t>
            </a:r>
            <a:r>
              <a:rPr lang="en-US" b="0" i="0" dirty="0">
                <a:effectLst/>
                <a:latin typeface="+mj-lt"/>
              </a:rPr>
              <a:t> </a:t>
            </a:r>
            <a:r>
              <a:rPr lang="en-US" dirty="0">
                <a:latin typeface="+mj-lt"/>
              </a:rPr>
              <a:t>raised </a:t>
            </a:r>
            <a:r>
              <a:rPr lang="en-US" b="0" i="0" dirty="0">
                <a:effectLst/>
                <a:latin typeface="+mj-lt"/>
              </a:rPr>
              <a:t> top marginal tax rate from 25% to 63%. </a:t>
            </a:r>
          </a:p>
          <a:p>
            <a:pPr marL="914400" lvl="2" indent="0">
              <a:buNone/>
            </a:pPr>
            <a:br>
              <a:rPr lang="en-US" altLang="en-US" dirty="0">
                <a:latin typeface="+mj-lt"/>
                <a:ea typeface="ＭＳ Ｐゴシック" panose="020B0600070205080204" pitchFamily="34" charset="-128"/>
              </a:rPr>
            </a:br>
            <a:r>
              <a:rPr lang="en-US" altLang="en-US" b="1" dirty="0">
                <a:latin typeface="+mj-lt"/>
                <a:ea typeface="ＭＳ Ｐゴシック" panose="020B0600070205080204" pitchFamily="34" charset="-128"/>
              </a:rPr>
              <a:t>National Labor Relations Act (Wagner Act) </a:t>
            </a:r>
            <a:r>
              <a:rPr lang="en-US" altLang="en-US" dirty="0">
                <a:latin typeface="+mj-lt"/>
                <a:ea typeface="ＭＳ Ｐゴシック" panose="020B0600070205080204" pitchFamily="34" charset="-128"/>
              </a:rPr>
              <a:t>(1935). </a:t>
            </a:r>
          </a:p>
          <a:p>
            <a:pPr marL="914400" lvl="2" indent="0">
              <a:buNone/>
            </a:pPr>
            <a:r>
              <a:rPr lang="en-US" altLang="en-US" dirty="0">
                <a:latin typeface="+mj-lt"/>
                <a:ea typeface="ＭＳ Ｐゴシック" panose="020B0600070205080204" pitchFamily="34" charset="-128"/>
              </a:rPr>
              <a:t>Protected right of workers to unionize, created National Labor Relations Board.</a:t>
            </a:r>
          </a:p>
          <a:p>
            <a:pPr marL="914400" lvl="2" indent="0">
              <a:buNone/>
            </a:pPr>
            <a:endParaRPr lang="en-US" altLang="en-US" b="1" dirty="0">
              <a:latin typeface="+mj-lt"/>
              <a:ea typeface="ＭＳ Ｐゴシック" panose="020B0600070205080204" pitchFamily="34" charset="-128"/>
            </a:endParaRPr>
          </a:p>
          <a:p>
            <a:pPr marL="914400" lvl="2" indent="0">
              <a:buNone/>
            </a:pPr>
            <a:r>
              <a:rPr lang="en-US" b="1" dirty="0">
                <a:latin typeface="+mj-lt"/>
              </a:rPr>
              <a:t>Federal Fair Labor Standards Act of 1938 </a:t>
            </a:r>
          </a:p>
          <a:p>
            <a:pPr marL="914400" lvl="2" indent="0">
              <a:buNone/>
            </a:pPr>
            <a:r>
              <a:rPr lang="en-US" dirty="0">
                <a:solidFill>
                  <a:srgbClr val="FFFFFF"/>
                </a:solidFill>
                <a:latin typeface="+mj-lt"/>
              </a:rPr>
              <a:t>40-hour work week, set minimum wage, finally </a:t>
            </a:r>
            <a:r>
              <a:rPr lang="en-US" dirty="0">
                <a:solidFill>
                  <a:srgbClr val="FFFFFF"/>
                </a:solidFill>
                <a:latin typeface="Optima" panose="02000503060000020004" pitchFamily="2" charset="0"/>
              </a:rPr>
              <a:t>outlawed child labor</a:t>
            </a:r>
            <a:endParaRPr lang="en-US" altLang="en-US" dirty="0">
              <a:solidFill>
                <a:srgbClr val="FFFFFF"/>
              </a:solidFill>
              <a:latin typeface="Optima" panose="02000503060000020004" pitchFamily="2" charset="0"/>
              <a:ea typeface="ＭＳ Ｐゴシック" panose="020B0600070205080204" pitchFamily="34" charset="-128"/>
            </a:endParaRPr>
          </a:p>
          <a:p>
            <a:pPr marL="0" indent="0">
              <a:buNone/>
            </a:pPr>
            <a:endParaRPr lang="en-US" dirty="0"/>
          </a:p>
        </p:txBody>
      </p:sp>
    </p:spTree>
    <p:extLst>
      <p:ext uri="{BB962C8B-B14F-4D97-AF65-F5344CB8AC3E}">
        <p14:creationId xmlns:p14="http://schemas.microsoft.com/office/powerpoint/2010/main" val="2861712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FB8C-6E26-1CF9-7B8D-870AAE8A30CA}"/>
              </a:ext>
            </a:extLst>
          </p:cNvPr>
          <p:cNvSpPr>
            <a:spLocks noGrp="1"/>
          </p:cNvSpPr>
          <p:nvPr>
            <p:ph type="title"/>
          </p:nvPr>
        </p:nvSpPr>
        <p:spPr>
          <a:xfrm>
            <a:off x="281437" y="813751"/>
            <a:ext cx="8612141" cy="5359935"/>
          </a:xfrm>
        </p:spPr>
        <p:txBody>
          <a:bodyPr/>
          <a:lstStyle/>
          <a:p>
            <a:r>
              <a:rPr lang="en-US" sz="3200" dirty="0">
                <a:solidFill>
                  <a:srgbClr val="FFFFFF"/>
                </a:solidFill>
              </a:rPr>
              <a:t>In short:</a:t>
            </a:r>
            <a:br>
              <a:rPr lang="en-US" sz="3200" dirty="0">
                <a:solidFill>
                  <a:srgbClr val="FFFFFF"/>
                </a:solidFill>
              </a:rPr>
            </a:br>
            <a:br>
              <a:rPr lang="en-US" sz="3200" dirty="0">
                <a:solidFill>
                  <a:srgbClr val="FFFFFF"/>
                </a:solidFill>
              </a:rPr>
            </a:br>
            <a:r>
              <a:rPr lang="en-US" sz="3200" dirty="0">
                <a:solidFill>
                  <a:srgbClr val="FFFFFF"/>
                </a:solidFill>
              </a:rPr>
              <a:t> We learned that the “free market” could carry high social costs, but those costs could be lessened through appropriate government action.</a:t>
            </a:r>
            <a:br>
              <a:rPr lang="en-US" sz="3200" dirty="0">
                <a:solidFill>
                  <a:srgbClr val="FFFFFF"/>
                </a:solidFill>
                <a:latin typeface="Optima" panose="02000503060000020004" pitchFamily="2" charset="0"/>
              </a:rPr>
            </a:br>
            <a:endParaRPr lang="en-US" sz="3200" dirty="0">
              <a:solidFill>
                <a:srgbClr val="FFFFFF"/>
              </a:solidFill>
              <a:latin typeface="Optima" panose="02000503060000020004" pitchFamily="2" charset="0"/>
            </a:endParaRPr>
          </a:p>
        </p:txBody>
      </p:sp>
      <p:sp>
        <p:nvSpPr>
          <p:cNvPr id="3" name="Rectangle 2">
            <a:extLst>
              <a:ext uri="{FF2B5EF4-FFF2-40B4-BE49-F238E27FC236}">
                <a16:creationId xmlns:a16="http://schemas.microsoft.com/office/drawing/2014/main" id="{A82E29A8-8479-09AA-2FE0-E094C3E6068A}"/>
              </a:ext>
            </a:extLst>
          </p:cNvPr>
          <p:cNvSpPr/>
          <p:nvPr/>
        </p:nvSpPr>
        <p:spPr bwMode="auto">
          <a:xfrm>
            <a:off x="250422" y="684313"/>
            <a:ext cx="8712560" cy="5642346"/>
          </a:xfrm>
          <a:prstGeom prst="rect">
            <a:avLst/>
          </a:prstGeom>
          <a:noFill/>
          <a:ln w="25400" cap="flat" cmpd="sng" algn="ctr">
            <a:solidFill>
              <a:srgbClr val="D83A28"/>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spTree>
    <p:extLst>
      <p:ext uri="{BB962C8B-B14F-4D97-AF65-F5344CB8AC3E}">
        <p14:creationId xmlns:p14="http://schemas.microsoft.com/office/powerpoint/2010/main" val="1294777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D567C-3AC9-A8C3-07EA-0A400AC2EDD6}"/>
              </a:ext>
            </a:extLst>
          </p:cNvPr>
          <p:cNvSpPr>
            <a:spLocks noGrp="1"/>
          </p:cNvSpPr>
          <p:nvPr>
            <p:ph type="title"/>
          </p:nvPr>
        </p:nvSpPr>
        <p:spPr>
          <a:xfrm>
            <a:off x="685800" y="609600"/>
            <a:ext cx="7679724" cy="5136292"/>
          </a:xfrm>
        </p:spPr>
        <p:txBody>
          <a:bodyPr/>
          <a:lstStyle/>
          <a:p>
            <a:r>
              <a:rPr lang="en-US" dirty="0"/>
              <a:t>Today, we are facing a new set of social costs, particularly environmental costs (particularly climate change).</a:t>
            </a:r>
            <a:br>
              <a:rPr lang="en-US" dirty="0"/>
            </a:br>
            <a:br>
              <a:rPr lang="en-US" dirty="0"/>
            </a:br>
            <a:r>
              <a:rPr lang="en-US" dirty="0"/>
              <a:t>Why has it been so hard to get meaningful action to on the social cost of carbon?</a:t>
            </a:r>
          </a:p>
        </p:txBody>
      </p:sp>
    </p:spTree>
    <p:extLst>
      <p:ext uri="{BB962C8B-B14F-4D97-AF65-F5344CB8AC3E}">
        <p14:creationId xmlns:p14="http://schemas.microsoft.com/office/powerpoint/2010/main" val="354026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153A-6301-F242-4D9B-2AE21E66B03E}"/>
              </a:ext>
            </a:extLst>
          </p:cNvPr>
          <p:cNvSpPr>
            <a:spLocks noGrp="1"/>
          </p:cNvSpPr>
          <p:nvPr>
            <p:ph type="title"/>
          </p:nvPr>
        </p:nvSpPr>
        <p:spPr>
          <a:xfrm>
            <a:off x="685800" y="2647721"/>
            <a:ext cx="7772400" cy="1143000"/>
          </a:xfrm>
        </p:spPr>
        <p:txBody>
          <a:bodyPr/>
          <a:lstStyle/>
          <a:p>
            <a:r>
              <a:rPr lang="en-US" sz="6000" dirty="0"/>
              <a:t>Break</a:t>
            </a:r>
          </a:p>
        </p:txBody>
      </p:sp>
    </p:spTree>
    <p:extLst>
      <p:ext uri="{BB962C8B-B14F-4D97-AF65-F5344CB8AC3E}">
        <p14:creationId xmlns:p14="http://schemas.microsoft.com/office/powerpoint/2010/main" val="1979980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B0C9-5775-10AC-5351-6C7FE2FD3AAA}"/>
              </a:ext>
            </a:extLst>
          </p:cNvPr>
          <p:cNvSpPr>
            <a:spLocks noGrp="1"/>
          </p:cNvSpPr>
          <p:nvPr>
            <p:ph type="title"/>
          </p:nvPr>
        </p:nvSpPr>
        <p:spPr>
          <a:xfrm>
            <a:off x="685800" y="609600"/>
            <a:ext cx="7729151" cy="4740876"/>
          </a:xfrm>
        </p:spPr>
        <p:txBody>
          <a:bodyPr/>
          <a:lstStyle/>
          <a:p>
            <a:r>
              <a:rPr lang="en-US" b="1" kern="1200" dirty="0">
                <a:cs typeface="+mn-cs"/>
              </a:rPr>
              <a:t>Part II : </a:t>
            </a:r>
            <a:br>
              <a:rPr lang="en-US" dirty="0"/>
            </a:br>
            <a:br>
              <a:rPr lang="en-US" dirty="0"/>
            </a:br>
            <a:r>
              <a:rPr lang="en-US" b="1" dirty="0">
                <a:solidFill>
                  <a:schemeClr val="tx1"/>
                </a:solidFill>
              </a:rPr>
              <a:t>Business resistance to accepting the reality of market failure</a:t>
            </a:r>
          </a:p>
        </p:txBody>
      </p:sp>
    </p:spTree>
    <p:extLst>
      <p:ext uri="{BB962C8B-B14F-4D97-AF65-F5344CB8AC3E}">
        <p14:creationId xmlns:p14="http://schemas.microsoft.com/office/powerpoint/2010/main" val="820056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0A894-A13B-5AEC-0F85-5F6F4BDE783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84B8C6-ED09-6D79-D2C9-F272B514075F}"/>
              </a:ext>
            </a:extLst>
          </p:cNvPr>
          <p:cNvSpPr>
            <a:spLocks noGrp="1"/>
          </p:cNvSpPr>
          <p:nvPr>
            <p:ph idx="1"/>
          </p:nvPr>
        </p:nvSpPr>
        <p:spPr>
          <a:xfrm>
            <a:off x="336721" y="300681"/>
            <a:ext cx="8597213" cy="6248400"/>
          </a:xfrm>
        </p:spPr>
        <p:txBody>
          <a:bodyPr/>
          <a:lstStyle/>
          <a:p>
            <a:r>
              <a:rPr lang="en-US" dirty="0"/>
              <a:t>The reforms I discussed in Part I were hard won.</a:t>
            </a:r>
          </a:p>
          <a:p>
            <a:endParaRPr lang="en-US" dirty="0"/>
          </a:p>
          <a:p>
            <a:r>
              <a:rPr lang="en-US" dirty="0"/>
              <a:t>Large portions of American business community fought them took and nail. </a:t>
            </a:r>
          </a:p>
          <a:p>
            <a:endParaRPr lang="en-US" dirty="0"/>
          </a:p>
          <a:p>
            <a:r>
              <a:rPr lang="en-US" dirty="0"/>
              <a:t>I believe some of our problems today come from beliefs that were fostered by those business opponents of reform, based on claims that were never properly supported by economic evidence, and that Adam Smith would have rejected. </a:t>
            </a:r>
          </a:p>
        </p:txBody>
      </p:sp>
    </p:spTree>
    <p:extLst>
      <p:ext uri="{BB962C8B-B14F-4D97-AF65-F5344CB8AC3E}">
        <p14:creationId xmlns:p14="http://schemas.microsoft.com/office/powerpoint/2010/main" val="3979240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8A89060-ED76-9AB8-90D3-6ADE18561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38" y="796526"/>
            <a:ext cx="3463781" cy="5264947"/>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36EFF425-43D5-30D0-37E4-0DE2E54FF8CB}"/>
              </a:ext>
            </a:extLst>
          </p:cNvPr>
          <p:cNvSpPr>
            <a:spLocks noGrp="1"/>
          </p:cNvSpPr>
          <p:nvPr>
            <p:ph idx="1"/>
          </p:nvPr>
        </p:nvSpPr>
        <p:spPr>
          <a:xfrm>
            <a:off x="4188942" y="382090"/>
            <a:ext cx="4794420" cy="6253487"/>
          </a:xfrm>
        </p:spPr>
        <p:txBody>
          <a:bodyPr>
            <a:normAutofit fontScale="70000" lnSpcReduction="20000"/>
          </a:bodyPr>
          <a:lstStyle/>
          <a:p>
            <a:pPr marL="0" indent="0">
              <a:lnSpc>
                <a:spcPct val="120000"/>
              </a:lnSpc>
              <a:spcAft>
                <a:spcPts val="1200"/>
              </a:spcAft>
              <a:buNone/>
            </a:pPr>
            <a:r>
              <a:rPr lang="en-US" dirty="0"/>
              <a:t>The history of purposeful and coordinated efforts by American business leaders to promote “market fundamentalism”. </a:t>
            </a:r>
          </a:p>
          <a:p>
            <a:pPr marL="0" indent="0">
              <a:lnSpc>
                <a:spcPct val="120000"/>
              </a:lnSpc>
              <a:spcAft>
                <a:spcPts val="1200"/>
              </a:spcAft>
              <a:buNone/>
            </a:pPr>
            <a:r>
              <a:rPr lang="en-US" dirty="0"/>
              <a:t>The idea that we could trust the free market to solve our problems, and we didn’t need government.</a:t>
            </a:r>
          </a:p>
          <a:p>
            <a:pPr marL="0" indent="0">
              <a:lnSpc>
                <a:spcPct val="120000"/>
              </a:lnSpc>
              <a:spcAft>
                <a:spcPts val="1200"/>
              </a:spcAft>
              <a:buNone/>
            </a:pPr>
            <a:r>
              <a:rPr lang="en-US" dirty="0"/>
              <a:t>In fact, government just “got in the way”. </a:t>
            </a:r>
          </a:p>
          <a:p>
            <a:pPr marL="0" indent="0">
              <a:lnSpc>
                <a:spcPct val="120000"/>
              </a:lnSpc>
              <a:spcAft>
                <a:spcPts val="1200"/>
              </a:spcAft>
              <a:buNone/>
            </a:pPr>
            <a:r>
              <a:rPr lang="en-US" dirty="0"/>
              <a:t>Not by defending the indefensible (child labor, fraud, reckless financial speculation).</a:t>
            </a:r>
          </a:p>
          <a:p>
            <a:pPr marL="0" indent="0">
              <a:lnSpc>
                <a:spcPct val="120000"/>
              </a:lnSpc>
              <a:spcAft>
                <a:spcPts val="1200"/>
              </a:spcAft>
              <a:buNone/>
            </a:pPr>
            <a:r>
              <a:rPr lang="en-US" dirty="0"/>
              <a:t>Not even by making the economic case for market efficiency. </a:t>
            </a:r>
          </a:p>
          <a:p>
            <a:pPr marL="0" indent="0">
              <a:lnSpc>
                <a:spcPct val="120000"/>
              </a:lnSpc>
              <a:spcAft>
                <a:spcPts val="1200"/>
              </a:spcAft>
              <a:buNone/>
            </a:pPr>
            <a:endParaRPr lang="en-US" dirty="0"/>
          </a:p>
        </p:txBody>
      </p:sp>
    </p:spTree>
    <p:extLst>
      <p:ext uri="{BB962C8B-B14F-4D97-AF65-F5344CB8AC3E}">
        <p14:creationId xmlns:p14="http://schemas.microsoft.com/office/powerpoint/2010/main" val="2984747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79B10A-BA20-15E9-C334-F0188F29E3A7}"/>
              </a:ext>
            </a:extLst>
          </p:cNvPr>
          <p:cNvSpPr/>
          <p:nvPr/>
        </p:nvSpPr>
        <p:spPr bwMode="auto">
          <a:xfrm>
            <a:off x="1155560" y="3523979"/>
            <a:ext cx="7075170" cy="2996092"/>
          </a:xfrm>
          <a:prstGeom prst="rect">
            <a:avLst/>
          </a:prstGeom>
          <a:solidFill>
            <a:srgbClr val="D83A2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sp>
        <p:nvSpPr>
          <p:cNvPr id="2" name="Title 1">
            <a:extLst>
              <a:ext uri="{FF2B5EF4-FFF2-40B4-BE49-F238E27FC236}">
                <a16:creationId xmlns:a16="http://schemas.microsoft.com/office/drawing/2014/main" id="{D6D1C5C7-6463-D3A4-5542-DE6186B008B9}"/>
              </a:ext>
            </a:extLst>
          </p:cNvPr>
          <p:cNvSpPr>
            <a:spLocks noGrp="1"/>
          </p:cNvSpPr>
          <p:nvPr>
            <p:ph type="title"/>
          </p:nvPr>
        </p:nvSpPr>
        <p:spPr>
          <a:xfrm>
            <a:off x="336331" y="337929"/>
            <a:ext cx="8397766" cy="2195064"/>
          </a:xfrm>
        </p:spPr>
        <p:txBody>
          <a:bodyPr/>
          <a:lstStyle/>
          <a:p>
            <a:br>
              <a:rPr lang="en-US" sz="3200" dirty="0">
                <a:solidFill>
                  <a:srgbClr val="FFFFFF"/>
                </a:solidFill>
                <a:latin typeface="+mn-lt"/>
              </a:rPr>
            </a:br>
            <a:r>
              <a:rPr lang="en-US" sz="2800" dirty="0"/>
              <a:t>But by claiming they were defending </a:t>
            </a:r>
            <a:r>
              <a:rPr lang="en-US" sz="2800" b="1" dirty="0"/>
              <a:t>Freedom</a:t>
            </a:r>
            <a:r>
              <a:rPr lang="en-US" sz="2800" dirty="0"/>
              <a:t>, and the </a:t>
            </a:r>
            <a:r>
              <a:rPr lang="en-US" sz="2800" b="1" dirty="0"/>
              <a:t>American Way of Life</a:t>
            </a:r>
            <a:r>
              <a:rPr lang="en-US" sz="2800" i="1" dirty="0"/>
              <a:t>.</a:t>
            </a:r>
            <a:endParaRPr lang="en-US" sz="2800" dirty="0">
              <a:solidFill>
                <a:srgbClr val="FFFFFF"/>
              </a:solidFill>
              <a:latin typeface="+mn-lt"/>
            </a:endParaRPr>
          </a:p>
        </p:txBody>
      </p:sp>
      <p:pic>
        <p:nvPicPr>
          <p:cNvPr id="6" name="Picture 5" descr="Text&#10;&#10;Description automatically generated">
            <a:extLst>
              <a:ext uri="{FF2B5EF4-FFF2-40B4-BE49-F238E27FC236}">
                <a16:creationId xmlns:a16="http://schemas.microsoft.com/office/drawing/2014/main" id="{B4566898-378D-865F-C28B-28E4DBF56F7D}"/>
              </a:ext>
            </a:extLst>
          </p:cNvPr>
          <p:cNvPicPr>
            <a:picLocks noChangeAspect="1"/>
          </p:cNvPicPr>
          <p:nvPr/>
        </p:nvPicPr>
        <p:blipFill>
          <a:blip r:embed="rId2"/>
          <a:stretch>
            <a:fillRect/>
          </a:stretch>
        </p:blipFill>
        <p:spPr>
          <a:xfrm>
            <a:off x="733876" y="2971281"/>
            <a:ext cx="7075170" cy="3146747"/>
          </a:xfrm>
          <a:prstGeom prst="rect">
            <a:avLst/>
          </a:prstGeom>
          <a:ln w="3175">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7151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5120C-DFD9-34B9-630B-4E333F288DFC}"/>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AA8EA00-0C09-A780-E379-0FE04091B4C6}"/>
              </a:ext>
            </a:extLst>
          </p:cNvPr>
          <p:cNvCxnSpPr>
            <a:cxnSpLocks/>
          </p:cNvCxnSpPr>
          <p:nvPr/>
        </p:nvCxnSpPr>
        <p:spPr bwMode="auto">
          <a:xfrm>
            <a:off x="616876" y="5679462"/>
            <a:ext cx="7632458" cy="0"/>
          </a:xfrm>
          <a:prstGeom prst="line">
            <a:avLst/>
          </a:prstGeom>
          <a:solidFill>
            <a:schemeClr val="accent1"/>
          </a:solidFill>
          <a:ln w="25400" cap="flat" cmpd="sng" algn="ctr">
            <a:solidFill>
              <a:srgbClr val="D83A28"/>
            </a:solidFill>
            <a:prstDash val="solid"/>
            <a:round/>
            <a:headEnd type="none" w="med" len="med"/>
            <a:tailEnd type="none" w="med" len="med"/>
          </a:ln>
          <a:effectLst/>
        </p:spPr>
      </p:cxnSp>
      <p:sp>
        <p:nvSpPr>
          <p:cNvPr id="2" name="Title 1">
            <a:extLst>
              <a:ext uri="{FF2B5EF4-FFF2-40B4-BE49-F238E27FC236}">
                <a16:creationId xmlns:a16="http://schemas.microsoft.com/office/drawing/2014/main" id="{44F3F106-F4B2-F633-E953-B6F568D75E4E}"/>
              </a:ext>
            </a:extLst>
          </p:cNvPr>
          <p:cNvSpPr>
            <a:spLocks noGrp="1"/>
          </p:cNvSpPr>
          <p:nvPr>
            <p:ph type="title"/>
          </p:nvPr>
        </p:nvSpPr>
        <p:spPr>
          <a:xfrm>
            <a:off x="252476" y="461889"/>
            <a:ext cx="8500156" cy="4997487"/>
          </a:xfrm>
        </p:spPr>
        <p:txBody>
          <a:bodyPr>
            <a:noAutofit/>
          </a:bodyPr>
          <a:lstStyle/>
          <a:p>
            <a:r>
              <a:rPr lang="en-US" sz="4800" dirty="0">
                <a:solidFill>
                  <a:schemeClr val="tx1"/>
                </a:solidFill>
              </a:rPr>
              <a:t>They did this by a wide range of efforts…</a:t>
            </a:r>
          </a:p>
        </p:txBody>
      </p:sp>
      <p:sp>
        <p:nvSpPr>
          <p:cNvPr id="8" name="TextBox 7">
            <a:extLst>
              <a:ext uri="{FF2B5EF4-FFF2-40B4-BE49-F238E27FC236}">
                <a16:creationId xmlns:a16="http://schemas.microsoft.com/office/drawing/2014/main" id="{AD31CA69-7470-CC81-FD80-1506E4E48781}"/>
              </a:ext>
            </a:extLst>
          </p:cNvPr>
          <p:cNvSpPr txBox="1"/>
          <p:nvPr/>
        </p:nvSpPr>
        <p:spPr>
          <a:xfrm>
            <a:off x="391368" y="4997712"/>
            <a:ext cx="8840092" cy="4616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90349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FC55F3-9871-6248-92B3-E62B2D112DF1}"/>
              </a:ext>
            </a:extLst>
          </p:cNvPr>
          <p:cNvSpPr>
            <a:spLocks noGrp="1"/>
          </p:cNvSpPr>
          <p:nvPr>
            <p:ph idx="1"/>
          </p:nvPr>
        </p:nvSpPr>
        <p:spPr>
          <a:xfrm>
            <a:off x="175054" y="341941"/>
            <a:ext cx="8734168" cy="6145356"/>
          </a:xfrm>
        </p:spPr>
        <p:txBody>
          <a:bodyPr>
            <a:noAutofit/>
          </a:bodyPr>
          <a:lstStyle/>
          <a:p>
            <a:pPr marL="0" lvl="0" indent="0">
              <a:spcAft>
                <a:spcPts val="1200"/>
              </a:spcAft>
              <a:buNone/>
            </a:pPr>
            <a:r>
              <a:rPr lang="en-US" sz="1800" dirty="0">
                <a:solidFill>
                  <a:srgbClr val="FFFF00"/>
                </a:solidFill>
              </a:rPr>
              <a:t>Fighting child labor laws and workmen’s compensation as denial of business freedom</a:t>
            </a:r>
          </a:p>
          <a:p>
            <a:pPr marL="0" lvl="0" indent="0">
              <a:spcAft>
                <a:spcPts val="1200"/>
              </a:spcAft>
              <a:buNone/>
            </a:pPr>
            <a:r>
              <a:rPr lang="en-US" sz="1800" dirty="0">
                <a:solidFill>
                  <a:schemeClr val="tx1"/>
                </a:solidFill>
              </a:rPr>
              <a:t>Rewriting textbooks, pressure textbook publishers, and influence college curriculum to promote </a:t>
            </a:r>
            <a:r>
              <a:rPr lang="en-US" sz="1800" i="1" dirty="0">
                <a:solidFill>
                  <a:schemeClr val="tx1"/>
                </a:solidFill>
              </a:rPr>
              <a:t>laissez-faire</a:t>
            </a:r>
            <a:r>
              <a:rPr lang="en-US" sz="1800" dirty="0">
                <a:solidFill>
                  <a:schemeClr val="tx1"/>
                </a:solidFill>
              </a:rPr>
              <a:t> capitalism, discredit regulation, and discredit municipal electricity regulation</a:t>
            </a:r>
          </a:p>
          <a:p>
            <a:pPr marL="0" lvl="0" indent="0">
              <a:spcAft>
                <a:spcPts val="1200"/>
              </a:spcAft>
              <a:buNone/>
            </a:pPr>
            <a:r>
              <a:rPr lang="en-US" sz="1800" dirty="0">
                <a:solidFill>
                  <a:schemeClr val="tx2"/>
                </a:solidFill>
              </a:rPr>
              <a:t>Ghost-writing by Rose Wilder Lane, daughter of Laura Ingalls Wilder, of her mother’s childhood stories as libertarian parables, the best selling ”Little House on the Prairie Series.” </a:t>
            </a:r>
          </a:p>
          <a:p>
            <a:pPr marL="0" lvl="0" indent="0">
              <a:spcAft>
                <a:spcPts val="1200"/>
              </a:spcAft>
              <a:buNone/>
            </a:pPr>
            <a:r>
              <a:rPr lang="en-US" sz="1800" dirty="0">
                <a:solidFill>
                  <a:schemeClr val="tx1"/>
                </a:solidFill>
              </a:rPr>
              <a:t>Extensive, organized propaganda campaigns,  that included radio, film, books, magazines, lecture series, editorials, cartoons, push polls and more, to promote free market capitalism and fight the New Deal</a:t>
            </a:r>
            <a:r>
              <a:rPr lang="en-US" sz="1800" dirty="0"/>
              <a:t>.</a:t>
            </a:r>
          </a:p>
          <a:p>
            <a:pPr marL="0" lvl="0" indent="0">
              <a:spcAft>
                <a:spcPts val="1200"/>
              </a:spcAft>
              <a:buNone/>
            </a:pPr>
            <a:r>
              <a:rPr lang="en-US" sz="1800" dirty="0">
                <a:solidFill>
                  <a:schemeClr val="tx1">
                    <a:lumMod val="50000"/>
                  </a:schemeClr>
                </a:solidFill>
              </a:rPr>
              <a:t>Work by Sun Oil Executive J. Howard Pew to create a pro-capitalist  “Christian right”  and to align American Protestantism with anti-communist, pro-capitalist worldview—linked to Norman Vincent Peale and Billy Graham  (in 1977, Peale officiated the marriage of Donald and Ivana Trump.)</a:t>
            </a:r>
          </a:p>
          <a:p>
            <a:pPr marL="0" lvl="0" indent="0">
              <a:spcAft>
                <a:spcPts val="1200"/>
              </a:spcAft>
              <a:buNone/>
            </a:pPr>
            <a:r>
              <a:rPr lang="en-US" sz="1800" dirty="0"/>
              <a:t>Promoting neo-liberal economics in universities, particularly the University of Chicago. </a:t>
            </a:r>
          </a:p>
          <a:p>
            <a:pPr marL="0" lvl="0" indent="0">
              <a:spcAft>
                <a:spcPts val="1200"/>
              </a:spcAft>
              <a:buNone/>
            </a:pPr>
            <a:r>
              <a:rPr lang="en-US" sz="1800" dirty="0">
                <a:solidFill>
                  <a:srgbClr val="FFFF00"/>
                </a:solidFill>
              </a:rPr>
              <a:t>Persuading Hollywood to censor of “anti-capitalist films” </a:t>
            </a:r>
          </a:p>
          <a:p>
            <a:pPr marL="0" lvl="0" indent="0">
              <a:spcAft>
                <a:spcPts val="1200"/>
              </a:spcAft>
              <a:buNone/>
            </a:pPr>
            <a:r>
              <a:rPr lang="en-US" sz="1800" dirty="0"/>
              <a:t>Promoting the political career of Ronald </a:t>
            </a:r>
            <a:r>
              <a:rPr lang="en-US" sz="1800" dirty="0">
                <a:solidFill>
                  <a:schemeClr val="tx1"/>
                </a:solidFill>
              </a:rPr>
              <a:t>Reagan </a:t>
            </a:r>
            <a:endParaRPr lang="en-US" sz="1800" dirty="0"/>
          </a:p>
        </p:txBody>
      </p:sp>
    </p:spTree>
    <p:extLst>
      <p:ext uri="{BB962C8B-B14F-4D97-AF65-F5344CB8AC3E}">
        <p14:creationId xmlns:p14="http://schemas.microsoft.com/office/powerpoint/2010/main" val="3058774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FD211-5A15-F4EE-840C-3D9F1F570D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949AD0-C892-D80B-8CB3-61F12253D7C2}"/>
              </a:ext>
            </a:extLst>
          </p:cNvPr>
          <p:cNvSpPr>
            <a:spLocks noGrp="1"/>
          </p:cNvSpPr>
          <p:nvPr>
            <p:ph type="title"/>
          </p:nvPr>
        </p:nvSpPr>
        <p:spPr>
          <a:xfrm>
            <a:off x="750306" y="356467"/>
            <a:ext cx="7643388" cy="1390461"/>
          </a:xfrm>
        </p:spPr>
        <p:txBody>
          <a:bodyPr vert="horz" wrap="square" lIns="68580" tIns="34290" rIns="68580" bIns="34290" numCol="1" rtlCol="0" anchor="b" anchorCtr="0" compatLnSpc="1">
            <a:prstTxWarp prst="textNoShape">
              <a:avLst/>
            </a:prstTxWarp>
            <a:noAutofit/>
          </a:bodyPr>
          <a:lstStyle/>
          <a:p>
            <a:pPr eaLnBrk="1" hangingPunct="1"/>
            <a:r>
              <a:rPr lang="en-US" sz="2800" dirty="0">
                <a:solidFill>
                  <a:schemeClr val="tx1"/>
                </a:solidFill>
                <a:ea typeface="+mj-ea"/>
                <a:cs typeface="+mj-cs"/>
              </a:rPr>
              <a:t>Context of Smith’s motivation: </a:t>
            </a:r>
            <a:br>
              <a:rPr lang="en-US" sz="2800" dirty="0">
                <a:solidFill>
                  <a:schemeClr val="tx1"/>
                </a:solidFill>
                <a:ea typeface="+mj-ea"/>
                <a:cs typeface="+mj-cs"/>
              </a:rPr>
            </a:br>
            <a:r>
              <a:rPr lang="en-US" sz="2800" dirty="0">
                <a:solidFill>
                  <a:schemeClr val="tx1"/>
                </a:solidFill>
                <a:ea typeface="+mj-ea"/>
                <a:cs typeface="+mj-cs"/>
              </a:rPr>
              <a:t>The book was an argument </a:t>
            </a:r>
            <a:r>
              <a:rPr lang="en-US" sz="2800" i="1" dirty="0">
                <a:solidFill>
                  <a:schemeClr val="tx1"/>
                </a:solidFill>
                <a:ea typeface="+mj-ea"/>
                <a:cs typeface="+mj-cs"/>
              </a:rPr>
              <a:t>against</a:t>
            </a:r>
            <a:r>
              <a:rPr lang="en-US" sz="2800" dirty="0">
                <a:solidFill>
                  <a:schemeClr val="tx1"/>
                </a:solidFill>
                <a:ea typeface="+mj-ea"/>
                <a:cs typeface="+mj-cs"/>
              </a:rPr>
              <a:t> mercantilism:</a:t>
            </a:r>
            <a:br>
              <a:rPr lang="en-US" sz="2800" dirty="0">
                <a:solidFill>
                  <a:schemeClr val="tx1"/>
                </a:solidFill>
                <a:ea typeface="+mj-ea"/>
                <a:cs typeface="+mj-cs"/>
              </a:rPr>
            </a:br>
            <a:endParaRPr lang="en-US" sz="2800" dirty="0">
              <a:solidFill>
                <a:schemeClr val="tx1"/>
              </a:solidFill>
              <a:ea typeface="+mj-ea"/>
              <a:cs typeface="+mj-cs"/>
            </a:endParaRPr>
          </a:p>
        </p:txBody>
      </p:sp>
      <p:sp>
        <p:nvSpPr>
          <p:cNvPr id="5" name="Text Placeholder 4">
            <a:extLst>
              <a:ext uri="{FF2B5EF4-FFF2-40B4-BE49-F238E27FC236}">
                <a16:creationId xmlns:a16="http://schemas.microsoft.com/office/drawing/2014/main" id="{E5209C30-0C47-7956-1C92-9404DAEE3BF3}"/>
              </a:ext>
            </a:extLst>
          </p:cNvPr>
          <p:cNvSpPr>
            <a:spLocks noGrp="1"/>
          </p:cNvSpPr>
          <p:nvPr>
            <p:ph type="body" sz="half" idx="3"/>
          </p:nvPr>
        </p:nvSpPr>
        <p:spPr>
          <a:xfrm>
            <a:off x="4780402" y="1890147"/>
            <a:ext cx="3955974" cy="4611385"/>
          </a:xfrm>
        </p:spPr>
        <p:txBody>
          <a:bodyPr/>
          <a:lstStyle/>
          <a:p>
            <a:r>
              <a:rPr lang="en-US" sz="2400" dirty="0"/>
              <a:t>Government charters for monopoly companies (East India Company, both a company and a government)</a:t>
            </a:r>
          </a:p>
          <a:p>
            <a:r>
              <a:rPr lang="en-US" sz="2400" dirty="0"/>
              <a:t>Protectionism (protective tariffs and subsidies)</a:t>
            </a:r>
          </a:p>
          <a:p>
            <a:r>
              <a:rPr lang="en-US" sz="2400" dirty="0"/>
              <a:t>Hoarding wealth (gold) </a:t>
            </a:r>
          </a:p>
          <a:p>
            <a:r>
              <a:rPr lang="en-US" sz="2400" dirty="0"/>
              <a:t>Slavery (return to this)</a:t>
            </a:r>
          </a:p>
          <a:p>
            <a:endParaRPr lang="en-US" dirty="0"/>
          </a:p>
        </p:txBody>
      </p:sp>
      <p:pic>
        <p:nvPicPr>
          <p:cNvPr id="6" name="Picture 5">
            <a:extLst>
              <a:ext uri="{FF2B5EF4-FFF2-40B4-BE49-F238E27FC236}">
                <a16:creationId xmlns:a16="http://schemas.microsoft.com/office/drawing/2014/main" id="{DE17CAF1-DD40-3BDB-D9D0-FF2DCB010D1F}"/>
              </a:ext>
            </a:extLst>
          </p:cNvPr>
          <p:cNvPicPr>
            <a:picLocks noChangeAspect="1"/>
          </p:cNvPicPr>
          <p:nvPr/>
        </p:nvPicPr>
        <p:blipFill>
          <a:blip r:embed="rId2"/>
          <a:stretch>
            <a:fillRect/>
          </a:stretch>
        </p:blipFill>
        <p:spPr>
          <a:xfrm>
            <a:off x="1000928" y="2269858"/>
            <a:ext cx="2933700" cy="3111500"/>
          </a:xfrm>
          <a:prstGeom prst="rect">
            <a:avLst/>
          </a:prstGeom>
        </p:spPr>
      </p:pic>
    </p:spTree>
    <p:extLst>
      <p:ext uri="{BB962C8B-B14F-4D97-AF65-F5344CB8AC3E}">
        <p14:creationId xmlns:p14="http://schemas.microsoft.com/office/powerpoint/2010/main" val="2361750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6C1E54B-A17B-F0F4-2E3C-929E60F690B8}"/>
              </a:ext>
            </a:extLst>
          </p:cNvPr>
          <p:cNvSpPr txBox="1">
            <a:spLocks/>
          </p:cNvSpPr>
          <p:nvPr/>
        </p:nvSpPr>
        <p:spPr>
          <a:xfrm>
            <a:off x="303276" y="276593"/>
            <a:ext cx="8537448" cy="830843"/>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solidFill>
                  <a:srgbClr val="FFFFFF"/>
                </a:solidFill>
                <a:latin typeface="Optima" panose="02000503060000020004" pitchFamily="2" charset="0"/>
              </a:rPr>
              <a:t>In many ways, the story culminates in the election of Ronald Reagan, who argued that…</a:t>
            </a:r>
          </a:p>
          <a:p>
            <a:endParaRPr lang="en-US" sz="2800" dirty="0">
              <a:solidFill>
                <a:srgbClr val="FFFFFF"/>
              </a:solidFill>
              <a:latin typeface="Optima" panose="02000503060000020004" pitchFamily="2" charset="0"/>
            </a:endParaRPr>
          </a:p>
        </p:txBody>
      </p:sp>
      <p:grpSp>
        <p:nvGrpSpPr>
          <p:cNvPr id="4" name="Group 3">
            <a:extLst>
              <a:ext uri="{FF2B5EF4-FFF2-40B4-BE49-F238E27FC236}">
                <a16:creationId xmlns:a16="http://schemas.microsoft.com/office/drawing/2014/main" id="{A862ADA7-9915-6678-8DFB-3D70EC2E1F03}"/>
              </a:ext>
            </a:extLst>
          </p:cNvPr>
          <p:cNvGrpSpPr/>
          <p:nvPr/>
        </p:nvGrpSpPr>
        <p:grpSpPr>
          <a:xfrm>
            <a:off x="755650" y="1459092"/>
            <a:ext cx="7732644" cy="3602604"/>
            <a:chOff x="815340" y="777240"/>
            <a:chExt cx="7732644" cy="3602604"/>
          </a:xfrm>
        </p:grpSpPr>
        <p:sp>
          <p:nvSpPr>
            <p:cNvPr id="2" name="Rectangle 1">
              <a:extLst>
                <a:ext uri="{FF2B5EF4-FFF2-40B4-BE49-F238E27FC236}">
                  <a16:creationId xmlns:a16="http://schemas.microsoft.com/office/drawing/2014/main" id="{072106DA-93CA-9571-0506-064F288DDE51}"/>
                </a:ext>
              </a:extLst>
            </p:cNvPr>
            <p:cNvSpPr/>
            <p:nvPr/>
          </p:nvSpPr>
          <p:spPr bwMode="auto">
            <a:xfrm>
              <a:off x="915284" y="874644"/>
              <a:ext cx="7632700" cy="3505200"/>
            </a:xfrm>
            <a:prstGeom prst="rect">
              <a:avLst/>
            </a:prstGeom>
            <a:solidFill>
              <a:srgbClr val="D83A2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pic>
          <p:nvPicPr>
            <p:cNvPr id="7" name="Picture 6">
              <a:extLst>
                <a:ext uri="{FF2B5EF4-FFF2-40B4-BE49-F238E27FC236}">
                  <a16:creationId xmlns:a16="http://schemas.microsoft.com/office/drawing/2014/main" id="{870D6FF1-4560-4D15-EDF7-468AE18FFC9D}"/>
                </a:ext>
              </a:extLst>
            </p:cNvPr>
            <p:cNvPicPr>
              <a:picLocks noChangeAspect="1"/>
            </p:cNvPicPr>
            <p:nvPr/>
          </p:nvPicPr>
          <p:blipFill>
            <a:blip r:embed="rId2"/>
            <a:stretch>
              <a:fillRect/>
            </a:stretch>
          </p:blipFill>
          <p:spPr>
            <a:xfrm>
              <a:off x="815340" y="777240"/>
              <a:ext cx="7632700" cy="3505200"/>
            </a:xfrm>
            <a:prstGeom prst="rect">
              <a:avLst/>
            </a:prstGeom>
            <a:ln w="3175">
              <a:solidFill>
                <a:schemeClr val="bg2"/>
              </a:solidFill>
            </a:ln>
            <a:effectLst>
              <a:outerShdw blurRad="50800" dist="38100" dir="2700000" algn="tl" rotWithShape="0">
                <a:prstClr val="black">
                  <a:alpha val="40000"/>
                </a:prstClr>
              </a:outerShdw>
            </a:effectLst>
          </p:spPr>
        </p:pic>
      </p:grpSp>
      <p:sp>
        <p:nvSpPr>
          <p:cNvPr id="5" name="Title 1">
            <a:extLst>
              <a:ext uri="{FF2B5EF4-FFF2-40B4-BE49-F238E27FC236}">
                <a16:creationId xmlns:a16="http://schemas.microsoft.com/office/drawing/2014/main" id="{FA3C9A03-B05A-D2BB-0A6E-8652BA2833EF}"/>
              </a:ext>
            </a:extLst>
          </p:cNvPr>
          <p:cNvSpPr txBox="1">
            <a:spLocks/>
          </p:cNvSpPr>
          <p:nvPr/>
        </p:nvSpPr>
        <p:spPr>
          <a:xfrm>
            <a:off x="253304" y="5413353"/>
            <a:ext cx="8537448" cy="114510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solidFill>
                  <a:srgbClr val="FFFFFF"/>
                </a:solidFill>
                <a:latin typeface="Optima" panose="02000503060000020004" pitchFamily="2" charset="0"/>
              </a:rPr>
              <a:t>…and laid the foundations for the current attack on the US federal government.</a:t>
            </a:r>
          </a:p>
        </p:txBody>
      </p:sp>
      <p:sp>
        <p:nvSpPr>
          <p:cNvPr id="6" name="Rectangle 5">
            <a:extLst>
              <a:ext uri="{FF2B5EF4-FFF2-40B4-BE49-F238E27FC236}">
                <a16:creationId xmlns:a16="http://schemas.microsoft.com/office/drawing/2014/main" id="{9A85FDBC-1C45-8055-1F73-B10626624DD0}"/>
              </a:ext>
            </a:extLst>
          </p:cNvPr>
          <p:cNvSpPr/>
          <p:nvPr/>
        </p:nvSpPr>
        <p:spPr bwMode="auto">
          <a:xfrm>
            <a:off x="5045725" y="4208443"/>
            <a:ext cx="1619480" cy="627962"/>
          </a:xfrm>
          <a:prstGeom prst="rect">
            <a:avLst/>
          </a:prstGeom>
          <a:solidFill>
            <a:srgbClr val="0C0C0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pitchFamily="94" charset="0"/>
              <a:ea typeface="ＭＳ Ｐゴシック" pitchFamily="94" charset="-128"/>
              <a:cs typeface="ＭＳ Ｐゴシック" pitchFamily="94" charset="-128"/>
            </a:endParaRPr>
          </a:p>
        </p:txBody>
      </p:sp>
    </p:spTree>
    <p:extLst>
      <p:ext uri="{BB962C8B-B14F-4D97-AF65-F5344CB8AC3E}">
        <p14:creationId xmlns:p14="http://schemas.microsoft.com/office/powerpoint/2010/main" val="2689106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6C1E54B-A17B-F0F4-2E3C-929E60F690B8}"/>
              </a:ext>
            </a:extLst>
          </p:cNvPr>
          <p:cNvSpPr txBox="1">
            <a:spLocks/>
          </p:cNvSpPr>
          <p:nvPr/>
        </p:nvSpPr>
        <p:spPr>
          <a:xfrm>
            <a:off x="303275" y="652272"/>
            <a:ext cx="8537448" cy="1407756"/>
          </a:xfrm>
          <a:prstGeom prst="rect">
            <a:avLst/>
          </a:prstGeom>
        </p:spPr>
        <p:txBody>
          <a:bodyPr vert="horz" lIns="91440" tIns="45720" rIns="91440" bIns="45720" rtlCol="0" anchor="t">
            <a:normAutofit fontScale="32500" lnSpcReduction="20000"/>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spcBef>
                <a:spcPts val="1200"/>
              </a:spcBef>
              <a:spcAft>
                <a:spcPts val="1200"/>
              </a:spcAft>
            </a:pPr>
            <a:r>
              <a:rPr lang="en-US" sz="7000" dirty="0">
                <a:solidFill>
                  <a:srgbClr val="FFFFFF"/>
                </a:solidFill>
                <a:latin typeface="Optima" panose="02000503060000020004" pitchFamily="2" charset="0"/>
              </a:rPr>
              <a:t>But it also deeply influenced the Democratic party, to step back from its earlier commitments to use the power of the federal government to protect workers, consumers, and the environment.  </a:t>
            </a:r>
          </a:p>
          <a:p>
            <a:endParaRPr lang="en-US" sz="2800" dirty="0">
              <a:solidFill>
                <a:srgbClr val="FFFFFF"/>
              </a:solidFill>
              <a:latin typeface="Optima" panose="02000503060000020004" pitchFamily="2" charset="0"/>
            </a:endParaRPr>
          </a:p>
        </p:txBody>
      </p:sp>
      <p:pic>
        <p:nvPicPr>
          <p:cNvPr id="13" name="Picture 12">
            <a:extLst>
              <a:ext uri="{FF2B5EF4-FFF2-40B4-BE49-F238E27FC236}">
                <a16:creationId xmlns:a16="http://schemas.microsoft.com/office/drawing/2014/main" id="{90F3867F-7238-DBEF-4E46-85F9EBE33ECF}"/>
              </a:ext>
            </a:extLst>
          </p:cNvPr>
          <p:cNvPicPr>
            <a:picLocks noChangeAspect="1"/>
          </p:cNvPicPr>
          <p:nvPr/>
        </p:nvPicPr>
        <p:blipFill>
          <a:blip r:embed="rId2"/>
          <a:stretch>
            <a:fillRect/>
          </a:stretch>
        </p:blipFill>
        <p:spPr>
          <a:xfrm>
            <a:off x="630046" y="2060028"/>
            <a:ext cx="8210677" cy="3863848"/>
          </a:xfrm>
          <a:prstGeom prst="rect">
            <a:avLst/>
          </a:prstGeom>
        </p:spPr>
      </p:pic>
      <p:sp>
        <p:nvSpPr>
          <p:cNvPr id="4" name="Rectangle 3">
            <a:extLst>
              <a:ext uri="{FF2B5EF4-FFF2-40B4-BE49-F238E27FC236}">
                <a16:creationId xmlns:a16="http://schemas.microsoft.com/office/drawing/2014/main" id="{AF4CE1B4-C0A0-1495-8C9D-A2E533E9C9F2}"/>
              </a:ext>
            </a:extLst>
          </p:cNvPr>
          <p:cNvSpPr/>
          <p:nvPr/>
        </p:nvSpPr>
        <p:spPr bwMode="auto">
          <a:xfrm>
            <a:off x="5266063" y="5078776"/>
            <a:ext cx="1619480" cy="627962"/>
          </a:xfrm>
          <a:prstGeom prst="rect">
            <a:avLst/>
          </a:prstGeom>
          <a:solidFill>
            <a:srgbClr val="0C0C0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pitchFamily="94" charset="0"/>
              <a:ea typeface="ＭＳ Ｐゴシック" pitchFamily="94" charset="-128"/>
              <a:cs typeface="ＭＳ Ｐゴシック" pitchFamily="94" charset="-128"/>
            </a:endParaRPr>
          </a:p>
        </p:txBody>
      </p:sp>
    </p:spTree>
    <p:extLst>
      <p:ext uri="{BB962C8B-B14F-4D97-AF65-F5344CB8AC3E}">
        <p14:creationId xmlns:p14="http://schemas.microsoft.com/office/powerpoint/2010/main" val="3710483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771D8-3C36-D29B-75A9-E39D35D3A740}"/>
              </a:ext>
            </a:extLst>
          </p:cNvPr>
          <p:cNvSpPr>
            <a:spLocks noGrp="1"/>
          </p:cNvSpPr>
          <p:nvPr>
            <p:ph type="title"/>
          </p:nvPr>
        </p:nvSpPr>
        <p:spPr>
          <a:xfrm>
            <a:off x="5582834" y="2072640"/>
            <a:ext cx="3148789" cy="2712720"/>
          </a:xfrm>
        </p:spPr>
        <p:txBody>
          <a:bodyPr/>
          <a:lstStyle/>
          <a:p>
            <a:r>
              <a:rPr lang="en-US" sz="4000" dirty="0">
                <a:solidFill>
                  <a:srgbClr val="FFFFFF"/>
                </a:solidFill>
                <a:latin typeface="Optima" panose="02000503060000020004" pitchFamily="2" charset="0"/>
              </a:rPr>
              <a:t>Telling the story of </a:t>
            </a:r>
            <a:br>
              <a:rPr lang="en-US" sz="4000" dirty="0">
                <a:solidFill>
                  <a:srgbClr val="FFFFFF"/>
                </a:solidFill>
                <a:latin typeface="Optima" panose="02000503060000020004" pitchFamily="2" charset="0"/>
              </a:rPr>
            </a:br>
            <a:r>
              <a:rPr lang="en-US" sz="4000" i="1" dirty="0">
                <a:solidFill>
                  <a:srgbClr val="FFFFFF"/>
                </a:solidFill>
                <a:latin typeface="Optima" panose="02000503060000020004" pitchFamily="2" charset="0"/>
              </a:rPr>
              <a:t>The Big Myth </a:t>
            </a:r>
            <a:r>
              <a:rPr lang="en-US" sz="4000" dirty="0">
                <a:solidFill>
                  <a:srgbClr val="FFFFFF"/>
                </a:solidFill>
                <a:latin typeface="Optima" panose="02000503060000020004" pitchFamily="2" charset="0"/>
              </a:rPr>
              <a:t>required a Big Book </a:t>
            </a:r>
          </a:p>
        </p:txBody>
      </p:sp>
      <p:pic>
        <p:nvPicPr>
          <p:cNvPr id="5" name="Content Placeholder 4" descr="Text&#10;&#10;Description automatically generated">
            <a:extLst>
              <a:ext uri="{FF2B5EF4-FFF2-40B4-BE49-F238E27FC236}">
                <a16:creationId xmlns:a16="http://schemas.microsoft.com/office/drawing/2014/main" id="{F776CA5A-A5D9-F2CE-2393-7B57555BA58D}"/>
              </a:ext>
            </a:extLst>
          </p:cNvPr>
          <p:cNvPicPr>
            <a:picLocks noGrp="1" noChangeAspect="1"/>
          </p:cNvPicPr>
          <p:nvPr>
            <p:ph idx="1"/>
          </p:nvPr>
        </p:nvPicPr>
        <p:blipFill>
          <a:blip r:embed="rId2"/>
          <a:stretch>
            <a:fillRect/>
          </a:stretch>
        </p:blipFill>
        <p:spPr>
          <a:xfrm>
            <a:off x="0" y="0"/>
            <a:ext cx="5103626" cy="68580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0051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EFF425-43D5-30D0-37E4-0DE2E54FF8CB}"/>
              </a:ext>
            </a:extLst>
          </p:cNvPr>
          <p:cNvSpPr>
            <a:spLocks noGrp="1"/>
          </p:cNvSpPr>
          <p:nvPr>
            <p:ph idx="1"/>
          </p:nvPr>
        </p:nvSpPr>
        <p:spPr>
          <a:xfrm>
            <a:off x="335279" y="1489960"/>
            <a:ext cx="7862789" cy="3838785"/>
          </a:xfrm>
        </p:spPr>
        <p:txBody>
          <a:bodyPr>
            <a:normAutofit/>
          </a:bodyPr>
          <a:lstStyle/>
          <a:p>
            <a:pPr marL="0" indent="0">
              <a:buNone/>
            </a:pPr>
            <a:r>
              <a:rPr lang="en-US" sz="3900" dirty="0">
                <a:latin typeface="Optima" panose="02000503060000020004" pitchFamily="2" charset="0"/>
              </a:rPr>
              <a:t>Talk today:</a:t>
            </a:r>
          </a:p>
          <a:p>
            <a:endParaRPr lang="en-US" sz="2800" dirty="0">
              <a:latin typeface="Optima" panose="02000503060000020004" pitchFamily="2" charset="0"/>
            </a:endParaRPr>
          </a:p>
          <a:p>
            <a:pPr marL="0" indent="0">
              <a:lnSpc>
                <a:spcPct val="120000"/>
              </a:lnSpc>
              <a:spcAft>
                <a:spcPts val="600"/>
              </a:spcAft>
              <a:buNone/>
            </a:pPr>
            <a:r>
              <a:rPr lang="en-US" sz="2800" dirty="0">
                <a:latin typeface="Optima" panose="02000503060000020004" pitchFamily="2" charset="0"/>
              </a:rPr>
              <a:t>One portion of this history : the academic construction of a pro-market, anti-government ideology, that had its roots in European neo-Europe  but was fashioned for the American context.</a:t>
            </a:r>
          </a:p>
        </p:txBody>
      </p:sp>
    </p:spTree>
    <p:extLst>
      <p:ext uri="{BB962C8B-B14F-4D97-AF65-F5344CB8AC3E}">
        <p14:creationId xmlns:p14="http://schemas.microsoft.com/office/powerpoint/2010/main" val="1012504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BBD5F-45B9-BF38-15E0-96CA7FD4BD1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F05704C-1A5C-C6FC-39B7-B04628C7D710}"/>
              </a:ext>
            </a:extLst>
          </p:cNvPr>
          <p:cNvSpPr/>
          <p:nvPr/>
        </p:nvSpPr>
        <p:spPr bwMode="auto">
          <a:xfrm>
            <a:off x="447924" y="1778663"/>
            <a:ext cx="3337560" cy="4327825"/>
          </a:xfrm>
          <a:prstGeom prst="rect">
            <a:avLst/>
          </a:prstGeom>
          <a:solidFill>
            <a:srgbClr val="D83A2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sp>
        <p:nvSpPr>
          <p:cNvPr id="2" name="Title 1">
            <a:extLst>
              <a:ext uri="{FF2B5EF4-FFF2-40B4-BE49-F238E27FC236}">
                <a16:creationId xmlns:a16="http://schemas.microsoft.com/office/drawing/2014/main" id="{4A40F7D2-061D-5E97-F588-BB24AEDE67B6}"/>
              </a:ext>
            </a:extLst>
          </p:cNvPr>
          <p:cNvSpPr>
            <a:spLocks noGrp="1"/>
          </p:cNvSpPr>
          <p:nvPr>
            <p:ph type="title"/>
          </p:nvPr>
        </p:nvSpPr>
        <p:spPr>
          <a:xfrm>
            <a:off x="276636" y="565480"/>
            <a:ext cx="8608498" cy="1005841"/>
          </a:xfrm>
        </p:spPr>
        <p:txBody>
          <a:bodyPr/>
          <a:lstStyle/>
          <a:p>
            <a:pPr algn="l"/>
            <a:br>
              <a:rPr lang="en-US" sz="2800" dirty="0">
                <a:latin typeface="Optima" panose="02000503060000020004" pitchFamily="2" charset="0"/>
              </a:rPr>
            </a:br>
            <a:r>
              <a:rPr lang="en-US" sz="2800" dirty="0">
                <a:solidFill>
                  <a:srgbClr val="FFFFFF"/>
                </a:solidFill>
                <a:latin typeface="Optima" panose="02000503060000020004" pitchFamily="2" charset="0"/>
              </a:rPr>
              <a:t>The story begins in late 1930s, as American business leaders struggled to defend their practices in the face of the Great Depression.  </a:t>
            </a:r>
            <a:br>
              <a:rPr lang="en-US" sz="2800" dirty="0">
                <a:solidFill>
                  <a:srgbClr val="FFFFFF"/>
                </a:solidFill>
                <a:latin typeface="Optima" panose="02000503060000020004" pitchFamily="2" charset="0"/>
              </a:rPr>
            </a:br>
            <a:br>
              <a:rPr lang="en-US" sz="2800" dirty="0">
                <a:latin typeface="Optima" panose="02000503060000020004" pitchFamily="2" charset="0"/>
              </a:rPr>
            </a:br>
            <a:endParaRPr lang="en-US" sz="2400" dirty="0">
              <a:solidFill>
                <a:schemeClr val="tx1"/>
              </a:solidFill>
              <a:latin typeface="Optima" panose="02000503060000020004" pitchFamily="2" charset="0"/>
            </a:endParaRPr>
          </a:p>
        </p:txBody>
      </p:sp>
      <p:pic>
        <p:nvPicPr>
          <p:cNvPr id="5" name="Picture 4" descr="A person in a suit sitting at a desk&#10;&#10;Description automatically generated with medium confidence">
            <a:extLst>
              <a:ext uri="{FF2B5EF4-FFF2-40B4-BE49-F238E27FC236}">
                <a16:creationId xmlns:a16="http://schemas.microsoft.com/office/drawing/2014/main" id="{2C25BE60-3948-1149-03AC-E17DABC79E5E}"/>
              </a:ext>
            </a:extLst>
          </p:cNvPr>
          <p:cNvPicPr>
            <a:picLocks noChangeAspect="1"/>
          </p:cNvPicPr>
          <p:nvPr/>
        </p:nvPicPr>
        <p:blipFill>
          <a:blip r:embed="rId2"/>
          <a:stretch>
            <a:fillRect/>
          </a:stretch>
        </p:blipFill>
        <p:spPr>
          <a:xfrm>
            <a:off x="711749" y="1986005"/>
            <a:ext cx="3337560" cy="432782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65ADCE03-D64F-2DBA-AB7F-465D84D53F6C}"/>
              </a:ext>
            </a:extLst>
          </p:cNvPr>
          <p:cNvSpPr txBox="1"/>
          <p:nvPr/>
        </p:nvSpPr>
        <p:spPr>
          <a:xfrm>
            <a:off x="4313134" y="2427241"/>
            <a:ext cx="4572000" cy="3785652"/>
          </a:xfrm>
          <a:prstGeom prst="rect">
            <a:avLst/>
          </a:prstGeom>
          <a:noFill/>
        </p:spPr>
        <p:txBody>
          <a:bodyPr wrap="square">
            <a:spAutoFit/>
          </a:bodyPr>
          <a:lstStyle/>
          <a:p>
            <a:r>
              <a:rPr lang="en-US" sz="2400" dirty="0">
                <a:solidFill>
                  <a:srgbClr val="FFFFFF"/>
                </a:solidFill>
                <a:latin typeface="Optima" panose="02000503060000020004" pitchFamily="2" charset="0"/>
              </a:rPr>
              <a:t>President Franklin Roosevelt began to implement The New Deal, business leaders objected to what they saw as infringements to “business liberty,” or “industrial freedoms).</a:t>
            </a:r>
          </a:p>
          <a:p>
            <a:endParaRPr lang="en-US" dirty="0">
              <a:solidFill>
                <a:srgbClr val="FFFFFF"/>
              </a:solidFill>
              <a:latin typeface="Optima" panose="02000503060000020004" pitchFamily="2" charset="0"/>
            </a:endParaRPr>
          </a:p>
          <a:p>
            <a:r>
              <a:rPr lang="en-US" sz="2400" dirty="0">
                <a:solidFill>
                  <a:srgbClr val="FFFFFF"/>
                </a:solidFill>
                <a:latin typeface="Optima" panose="02000503060000020004" pitchFamily="2" charset="0"/>
              </a:rPr>
              <a:t>National Association of Manufacturers (NAM), leader J. Howard Pew (Sun Oil Company)</a:t>
            </a:r>
            <a:endParaRPr lang="en-US" dirty="0"/>
          </a:p>
        </p:txBody>
      </p:sp>
    </p:spTree>
    <p:extLst>
      <p:ext uri="{BB962C8B-B14F-4D97-AF65-F5344CB8AC3E}">
        <p14:creationId xmlns:p14="http://schemas.microsoft.com/office/powerpoint/2010/main" val="1230248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46DCE1-C552-52C4-1E5D-653594C5F51C}"/>
              </a:ext>
            </a:extLst>
          </p:cNvPr>
          <p:cNvSpPr/>
          <p:nvPr/>
        </p:nvSpPr>
        <p:spPr bwMode="auto">
          <a:xfrm>
            <a:off x="447924" y="1778663"/>
            <a:ext cx="3337560" cy="4327825"/>
          </a:xfrm>
          <a:prstGeom prst="rect">
            <a:avLst/>
          </a:prstGeom>
          <a:solidFill>
            <a:srgbClr val="D83A2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sp>
        <p:nvSpPr>
          <p:cNvPr id="3" name="TextBox 2">
            <a:extLst>
              <a:ext uri="{FF2B5EF4-FFF2-40B4-BE49-F238E27FC236}">
                <a16:creationId xmlns:a16="http://schemas.microsoft.com/office/drawing/2014/main" id="{FC2B0AD3-F6BB-BAC3-31CE-DF128DCF4849}"/>
              </a:ext>
            </a:extLst>
          </p:cNvPr>
          <p:cNvSpPr txBox="1"/>
          <p:nvPr/>
        </p:nvSpPr>
        <p:spPr>
          <a:xfrm>
            <a:off x="3978859" y="172995"/>
            <a:ext cx="4937760" cy="6247864"/>
          </a:xfrm>
          <a:prstGeom prst="rect">
            <a:avLst/>
          </a:prstGeom>
          <a:noFill/>
        </p:spPr>
        <p:txBody>
          <a:bodyPr wrap="square" rtlCol="0">
            <a:spAutoFit/>
          </a:bodyPr>
          <a:lstStyle/>
          <a:p>
            <a:br>
              <a:rPr lang="en-US" sz="2000" dirty="0">
                <a:solidFill>
                  <a:schemeClr val="tx1"/>
                </a:solidFill>
                <a:latin typeface="Optima" panose="02000503060000020004" pitchFamily="2" charset="0"/>
              </a:rPr>
            </a:br>
            <a:br>
              <a:rPr lang="en-US" sz="2000" dirty="0">
                <a:solidFill>
                  <a:schemeClr val="tx1"/>
                </a:solidFill>
                <a:latin typeface="Optima" panose="02000503060000020004" pitchFamily="2" charset="0"/>
              </a:rPr>
            </a:br>
            <a:r>
              <a:rPr lang="en-US" sz="2000" u="sng" dirty="0">
                <a:solidFill>
                  <a:schemeClr val="tx1"/>
                </a:solidFill>
                <a:latin typeface="Optima" panose="02000503060000020004" pitchFamily="2" charset="0"/>
              </a:rPr>
              <a:t>1920s:</a:t>
            </a:r>
            <a:r>
              <a:rPr lang="en-US" sz="2000" dirty="0">
                <a:solidFill>
                  <a:schemeClr val="tx1"/>
                </a:solidFill>
                <a:latin typeface="Optima" panose="02000503060000020004" pitchFamily="2" charset="0"/>
              </a:rPr>
              <a:t> They had fough</a:t>
            </a:r>
            <a:r>
              <a:rPr lang="en-US" sz="2000" dirty="0">
                <a:latin typeface="Optima" panose="02000503060000020004" pitchFamily="2" charset="0"/>
              </a:rPr>
              <a:t>t proposals to limit child labor </a:t>
            </a:r>
          </a:p>
          <a:p>
            <a:endParaRPr lang="en-US" sz="2000" u="sng" dirty="0">
              <a:solidFill>
                <a:schemeClr val="tx1"/>
              </a:solidFill>
              <a:latin typeface="Optima" panose="02000503060000020004" pitchFamily="2" charset="0"/>
            </a:endParaRPr>
          </a:p>
          <a:p>
            <a:r>
              <a:rPr lang="en-US" sz="2000" u="sng" dirty="0">
                <a:solidFill>
                  <a:schemeClr val="tx1"/>
                </a:solidFill>
                <a:latin typeface="Optima" panose="02000503060000020004" pitchFamily="2" charset="0"/>
              </a:rPr>
              <a:t>1930s:</a:t>
            </a:r>
            <a:r>
              <a:rPr lang="en-US" sz="2000" dirty="0">
                <a:solidFill>
                  <a:schemeClr val="tx1"/>
                </a:solidFill>
                <a:latin typeface="Optima" panose="02000503060000020004" pitchFamily="2" charset="0"/>
              </a:rPr>
              <a:t> launched a multi-million-dollar propaganda campaign, targeted at teachers, ministers, other community leaders, &amp; ordinary American citizens to promote the “indivisibility thesis</a:t>
            </a:r>
            <a:r>
              <a:rPr lang="en-US" sz="2000" dirty="0">
                <a:latin typeface="Optima" panose="02000503060000020004" pitchFamily="2" charset="0"/>
              </a:rPr>
              <a:t>”—the idea that freedom is “indivisible” (sometimes “inseparable”) so any compromise to business freedom threatened political, religious, personal freedom. </a:t>
            </a:r>
            <a:endParaRPr lang="en-US" sz="2000" dirty="0">
              <a:solidFill>
                <a:schemeClr val="tx1"/>
              </a:solidFill>
              <a:latin typeface="Optima" panose="02000503060000020004" pitchFamily="2" charset="0"/>
            </a:endParaRPr>
          </a:p>
          <a:p>
            <a:br>
              <a:rPr lang="en-US" sz="2000" dirty="0">
                <a:solidFill>
                  <a:schemeClr val="tx1"/>
                </a:solidFill>
                <a:latin typeface="Optima" panose="02000503060000020004" pitchFamily="2" charset="0"/>
              </a:rPr>
            </a:br>
            <a:r>
              <a:rPr lang="en-US" sz="2000" dirty="0">
                <a:solidFill>
                  <a:schemeClr val="tx1"/>
                </a:solidFill>
                <a:latin typeface="Optima" panose="02000503060000020004" pitchFamily="2" charset="0"/>
              </a:rPr>
              <a:t>[</a:t>
            </a:r>
            <a:r>
              <a:rPr lang="en-US" sz="2000" u="sng" dirty="0">
                <a:solidFill>
                  <a:schemeClr val="tx1"/>
                </a:solidFill>
                <a:latin typeface="Optima" panose="02000503060000020004" pitchFamily="2" charset="0"/>
              </a:rPr>
              <a:t>1990s:</a:t>
            </a:r>
            <a:r>
              <a:rPr lang="en-US" sz="2000" dirty="0">
                <a:solidFill>
                  <a:schemeClr val="tx1"/>
                </a:solidFill>
                <a:latin typeface="Optima" panose="02000503060000020004" pitchFamily="2" charset="0"/>
              </a:rPr>
              <a:t> NAM Created Global Climate Coalition</a:t>
            </a:r>
          </a:p>
          <a:p>
            <a:endParaRPr lang="en-US" sz="2000" dirty="0">
              <a:solidFill>
                <a:schemeClr val="tx1"/>
              </a:solidFill>
              <a:latin typeface="Optima" panose="02000503060000020004" pitchFamily="2" charset="0"/>
            </a:endParaRPr>
          </a:p>
          <a:p>
            <a:r>
              <a:rPr lang="en-US" sz="2000" u="sng" dirty="0">
                <a:solidFill>
                  <a:schemeClr val="tx1"/>
                </a:solidFill>
                <a:latin typeface="Optima" panose="02000503060000020004" pitchFamily="2" charset="0"/>
              </a:rPr>
              <a:t>Today:</a:t>
            </a:r>
            <a:r>
              <a:rPr lang="en-US" sz="2000" dirty="0">
                <a:solidFill>
                  <a:schemeClr val="tx1"/>
                </a:solidFill>
                <a:latin typeface="Optima" panose="02000503060000020004" pitchFamily="2" charset="0"/>
              </a:rPr>
              <a:t> fights climate policy and carbon pollution regulation]</a:t>
            </a:r>
            <a:endParaRPr lang="en-US" sz="2000" dirty="0"/>
          </a:p>
        </p:txBody>
      </p:sp>
      <p:pic>
        <p:nvPicPr>
          <p:cNvPr id="5" name="Picture 4" descr="A person in a suit sitting at a desk&#10;&#10;Description automatically generated with medium confidence">
            <a:extLst>
              <a:ext uri="{FF2B5EF4-FFF2-40B4-BE49-F238E27FC236}">
                <a16:creationId xmlns:a16="http://schemas.microsoft.com/office/drawing/2014/main" id="{784C2FC9-D4B8-AF13-7779-86751062DEE3}"/>
              </a:ext>
            </a:extLst>
          </p:cNvPr>
          <p:cNvPicPr>
            <a:picLocks noChangeAspect="1"/>
          </p:cNvPicPr>
          <p:nvPr/>
        </p:nvPicPr>
        <p:blipFill>
          <a:blip r:embed="rId2"/>
          <a:stretch>
            <a:fillRect/>
          </a:stretch>
        </p:blipFill>
        <p:spPr>
          <a:xfrm>
            <a:off x="227381" y="910966"/>
            <a:ext cx="3337560" cy="43278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5834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7CE7E0F-0F60-FF81-66FE-7E210AE718FA}"/>
              </a:ext>
            </a:extLst>
          </p:cNvPr>
          <p:cNvGrpSpPr/>
          <p:nvPr/>
        </p:nvGrpSpPr>
        <p:grpSpPr>
          <a:xfrm>
            <a:off x="293414" y="243512"/>
            <a:ext cx="8510249" cy="3354765"/>
            <a:chOff x="-255657" y="2596760"/>
            <a:chExt cx="8510249" cy="3354765"/>
          </a:xfrm>
        </p:grpSpPr>
        <p:cxnSp>
          <p:nvCxnSpPr>
            <p:cNvPr id="9" name="Straight Connector 8">
              <a:extLst>
                <a:ext uri="{FF2B5EF4-FFF2-40B4-BE49-F238E27FC236}">
                  <a16:creationId xmlns:a16="http://schemas.microsoft.com/office/drawing/2014/main" id="{0D0F49E5-8262-204E-3581-73D22C4E07A0}"/>
                </a:ext>
              </a:extLst>
            </p:cNvPr>
            <p:cNvCxnSpPr>
              <a:cxnSpLocks/>
            </p:cNvCxnSpPr>
            <p:nvPr/>
          </p:nvCxnSpPr>
          <p:spPr bwMode="auto">
            <a:xfrm>
              <a:off x="1393428" y="3198610"/>
              <a:ext cx="5212080" cy="0"/>
            </a:xfrm>
            <a:prstGeom prst="line">
              <a:avLst/>
            </a:prstGeom>
            <a:solidFill>
              <a:schemeClr val="accent1"/>
            </a:solidFill>
            <a:ln w="25400" cap="flat" cmpd="sng" algn="ctr">
              <a:solidFill>
                <a:srgbClr val="D83A28"/>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50AA4E4D-F743-7CFE-35C9-C1BC19062351}"/>
                </a:ext>
              </a:extLst>
            </p:cNvPr>
            <p:cNvSpPr txBox="1"/>
            <p:nvPr/>
          </p:nvSpPr>
          <p:spPr>
            <a:xfrm>
              <a:off x="-255657" y="2596760"/>
              <a:ext cx="8510249" cy="3354765"/>
            </a:xfrm>
            <a:prstGeom prst="rect">
              <a:avLst/>
            </a:prstGeom>
            <a:noFill/>
          </p:spPr>
          <p:txBody>
            <a:bodyPr wrap="square" rtlCol="0">
              <a:spAutoFit/>
            </a:bodyPr>
            <a:lstStyle/>
            <a:p>
              <a:pPr marL="0" indent="0" algn="ctr">
                <a:buNone/>
              </a:pPr>
              <a:endParaRPr lang="en-US" sz="2800" dirty="0">
                <a:latin typeface="Optima" panose="02000503060000020004" pitchFamily="2" charset="0"/>
              </a:endParaRPr>
            </a:p>
            <a:p>
              <a:pPr marL="0" indent="0" algn="ctr">
                <a:buNone/>
              </a:pPr>
              <a:endParaRPr lang="en-US" sz="2800" dirty="0">
                <a:latin typeface="Optima" panose="02000503060000020004" pitchFamily="2" charset="0"/>
              </a:endParaRPr>
            </a:p>
            <a:p>
              <a:pPr marL="0" indent="0" algn="ctr">
                <a:buNone/>
              </a:pPr>
              <a:r>
                <a:rPr lang="en-US" sz="2800" dirty="0">
                  <a:latin typeface="Optima" panose="02000503060000020004" pitchFamily="2" charset="0"/>
                </a:rPr>
                <a:t>Therefore, it was essential to protect—indeed to </a:t>
              </a:r>
              <a:r>
                <a:rPr lang="en-US" sz="2800" i="1" dirty="0">
                  <a:latin typeface="Optima" panose="02000503060000020004" pitchFamily="2" charset="0"/>
                </a:rPr>
                <a:t>maximize</a:t>
              </a:r>
              <a:r>
                <a:rPr lang="en-US" sz="2800" dirty="0">
                  <a:latin typeface="Optima" panose="02000503060000020004" pitchFamily="2" charset="0"/>
                </a:rPr>
                <a:t>—</a:t>
              </a:r>
              <a:r>
                <a:rPr lang="en-US" sz="2800" b="1" dirty="0">
                  <a:latin typeface="Optima" panose="02000503060000020004" pitchFamily="2" charset="0"/>
                </a:rPr>
                <a:t>free enterprise </a:t>
              </a:r>
              <a:r>
                <a:rPr lang="en-US" sz="2800" dirty="0">
                  <a:latin typeface="Optima" panose="02000503060000020004" pitchFamily="2" charset="0"/>
                </a:rPr>
                <a:t>in order to maintain </a:t>
              </a:r>
              <a:r>
                <a:rPr lang="en-US" sz="2800" b="1" dirty="0">
                  <a:latin typeface="Optima" panose="02000503060000020004" pitchFamily="2" charset="0"/>
                </a:rPr>
                <a:t>political freedom and democracy</a:t>
              </a:r>
              <a:r>
                <a:rPr lang="en-US" sz="2800" dirty="0">
                  <a:latin typeface="Optima" panose="02000503060000020004" pitchFamily="2" charset="0"/>
                </a:rPr>
                <a:t>.</a:t>
              </a:r>
              <a:endParaRPr lang="en-US" sz="2400" dirty="0"/>
            </a:p>
            <a:p>
              <a:pPr marL="0" indent="0" algn="ctr">
                <a:buNone/>
              </a:pPr>
              <a:endParaRPr lang="en-US" sz="2400" dirty="0">
                <a:effectLst/>
                <a:latin typeface="Optima" panose="02000503060000020004" pitchFamily="2" charset="0"/>
              </a:endParaRPr>
            </a:p>
            <a:p>
              <a:pPr marL="0" indent="0" algn="ctr">
                <a:buNone/>
              </a:pPr>
              <a:endParaRPr lang="en-US" sz="2400" i="1" dirty="0">
                <a:effectLst/>
                <a:latin typeface="Optima" panose="02000503060000020004" pitchFamily="2" charset="0"/>
              </a:endParaRPr>
            </a:p>
            <a:p>
              <a:endParaRPr lang="en-US" dirty="0"/>
            </a:p>
          </p:txBody>
        </p:sp>
      </p:grpSp>
    </p:spTree>
    <p:extLst>
      <p:ext uri="{BB962C8B-B14F-4D97-AF65-F5344CB8AC3E}">
        <p14:creationId xmlns:p14="http://schemas.microsoft.com/office/powerpoint/2010/main" val="70763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531D-B7ED-7749-A117-24E7C1F50ADA}"/>
              </a:ext>
            </a:extLst>
          </p:cNvPr>
          <p:cNvSpPr>
            <a:spLocks noGrp="1"/>
          </p:cNvSpPr>
          <p:nvPr>
            <p:ph type="title"/>
          </p:nvPr>
        </p:nvSpPr>
        <p:spPr>
          <a:xfrm>
            <a:off x="345989" y="1296928"/>
            <a:ext cx="4312508" cy="5140942"/>
          </a:xfrm>
        </p:spPr>
        <p:txBody>
          <a:bodyPr>
            <a:normAutofit fontScale="90000"/>
          </a:bodyPr>
          <a:lstStyle/>
          <a:p>
            <a:pPr algn="l">
              <a:defRPr/>
            </a:pPr>
            <a:br>
              <a:rPr lang="en-US" dirty="0">
                <a:solidFill>
                  <a:schemeClr val="tx1"/>
                </a:solidFill>
                <a:latin typeface="+mn-lt"/>
              </a:rPr>
            </a:br>
            <a:br>
              <a:rPr lang="en-US" sz="2400" dirty="0">
                <a:solidFill>
                  <a:schemeClr val="tx1"/>
                </a:solidFill>
                <a:latin typeface="+mn-lt"/>
              </a:rPr>
            </a:br>
            <a:r>
              <a:rPr lang="en-US" sz="2400" dirty="0">
                <a:solidFill>
                  <a:schemeClr val="tx1"/>
                </a:solidFill>
                <a:latin typeface="+mn-lt"/>
              </a:rPr>
              <a:t>“I believe...that freedom is indivisible; when a part is taken away, that which remains is no longer freedom. To illustrate, suppose we should lose our industrial freedom; then it would require a compulsory form of government in order to enforce the decrees having to do with the conduct of industry, and a compulsory state can brook no freedoms.”</a:t>
            </a:r>
            <a:br>
              <a:rPr lang="en-US" sz="2400" dirty="0">
                <a:solidFill>
                  <a:schemeClr val="tx1"/>
                </a:solidFill>
                <a:latin typeface="+mn-lt"/>
              </a:rPr>
            </a:br>
            <a:br>
              <a:rPr lang="en-US" sz="2400" dirty="0">
                <a:solidFill>
                  <a:schemeClr val="tx1"/>
                </a:solidFill>
                <a:latin typeface="+mn-lt"/>
              </a:rPr>
            </a:br>
            <a:r>
              <a:rPr lang="en-US" sz="2400" dirty="0">
                <a:solidFill>
                  <a:schemeClr val="tx1"/>
                </a:solidFill>
                <a:latin typeface="+mn-lt"/>
              </a:rPr>
              <a:t>In other words, it’s a slippery slope…</a:t>
            </a:r>
            <a:br>
              <a:rPr lang="en-US" dirty="0">
                <a:solidFill>
                  <a:schemeClr val="tx1"/>
                </a:solidFill>
                <a:latin typeface="+mn-lt"/>
              </a:rPr>
            </a:br>
            <a:br>
              <a:rPr lang="en-US" dirty="0">
                <a:solidFill>
                  <a:schemeClr val="tx1"/>
                </a:solidFill>
                <a:latin typeface="Optima" panose="02000503060000020004" pitchFamily="2" charset="0"/>
              </a:rPr>
            </a:br>
            <a:endParaRPr lang="en-US" dirty="0">
              <a:solidFill>
                <a:schemeClr val="tx1"/>
              </a:solidFill>
              <a:latin typeface="Optima" panose="02000503060000020004" pitchFamily="2" charset="0"/>
            </a:endParaRPr>
          </a:p>
        </p:txBody>
      </p:sp>
      <p:sp>
        <p:nvSpPr>
          <p:cNvPr id="4" name="TextBox 3">
            <a:extLst>
              <a:ext uri="{FF2B5EF4-FFF2-40B4-BE49-F238E27FC236}">
                <a16:creationId xmlns:a16="http://schemas.microsoft.com/office/drawing/2014/main" id="{7314C97B-748F-D96C-E1A5-E275C27B24F4}"/>
              </a:ext>
            </a:extLst>
          </p:cNvPr>
          <p:cNvSpPr txBox="1"/>
          <p:nvPr/>
        </p:nvSpPr>
        <p:spPr>
          <a:xfrm>
            <a:off x="223962" y="219710"/>
            <a:ext cx="8436562" cy="830997"/>
          </a:xfrm>
          <a:prstGeom prst="rect">
            <a:avLst/>
          </a:prstGeom>
          <a:noFill/>
        </p:spPr>
        <p:txBody>
          <a:bodyPr wrap="square" rtlCol="0">
            <a:spAutoFit/>
          </a:bodyPr>
          <a:lstStyle/>
          <a:p>
            <a:pPr algn="ctr"/>
            <a:r>
              <a:rPr lang="en-US" altLang="en-US" kern="0" dirty="0">
                <a:solidFill>
                  <a:schemeClr val="tx1"/>
                </a:solidFill>
                <a:latin typeface="+mn-lt"/>
              </a:rPr>
              <a:t>One example: 1948 letter from J. Howard Pew to libertarian writer Rose Wilder Lane</a:t>
            </a:r>
          </a:p>
        </p:txBody>
      </p:sp>
      <p:pic>
        <p:nvPicPr>
          <p:cNvPr id="6" name="Picture 5" descr="Text&#10;&#10;Description automatically generated">
            <a:extLst>
              <a:ext uri="{FF2B5EF4-FFF2-40B4-BE49-F238E27FC236}">
                <a16:creationId xmlns:a16="http://schemas.microsoft.com/office/drawing/2014/main" id="{B9CF2D9A-002F-A0F6-257C-A8D6CAC8104C}"/>
              </a:ext>
            </a:extLst>
          </p:cNvPr>
          <p:cNvPicPr>
            <a:picLocks noChangeAspect="1"/>
          </p:cNvPicPr>
          <p:nvPr/>
        </p:nvPicPr>
        <p:blipFill>
          <a:blip r:embed="rId3"/>
          <a:stretch>
            <a:fillRect/>
          </a:stretch>
        </p:blipFill>
        <p:spPr>
          <a:xfrm>
            <a:off x="4867549" y="1296928"/>
            <a:ext cx="3792975" cy="4883659"/>
          </a:xfrm>
          <a:prstGeom prst="rect">
            <a:avLst/>
          </a:prstGeom>
          <a:ln w="25400">
            <a:solidFill>
              <a:srgbClr val="D83A28"/>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4393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CBB0-50D4-A6F2-7116-A3E1EEDFADD1}"/>
              </a:ext>
            </a:extLst>
          </p:cNvPr>
          <p:cNvSpPr>
            <a:spLocks noGrp="1"/>
          </p:cNvSpPr>
          <p:nvPr>
            <p:ph type="title"/>
          </p:nvPr>
        </p:nvSpPr>
        <p:spPr>
          <a:xfrm>
            <a:off x="389237" y="572529"/>
            <a:ext cx="8112212" cy="5198076"/>
          </a:xfrm>
        </p:spPr>
        <p:txBody>
          <a:bodyPr/>
          <a:lstStyle/>
          <a:p>
            <a:r>
              <a:rPr lang="en-US" dirty="0"/>
              <a:t>These arguments were not original. They drew in large part from two European thinkers (two of the founders of neo-liberalism) </a:t>
            </a:r>
          </a:p>
        </p:txBody>
      </p:sp>
    </p:spTree>
    <p:extLst>
      <p:ext uri="{BB962C8B-B14F-4D97-AF65-F5344CB8AC3E}">
        <p14:creationId xmlns:p14="http://schemas.microsoft.com/office/powerpoint/2010/main" val="1958068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3BDE769C-393A-B744-B193-9E6F2F81FFA0}"/>
              </a:ext>
            </a:extLst>
          </p:cNvPr>
          <p:cNvGrpSpPr/>
          <p:nvPr/>
        </p:nvGrpSpPr>
        <p:grpSpPr>
          <a:xfrm>
            <a:off x="233310" y="1484233"/>
            <a:ext cx="5229941" cy="5962384"/>
            <a:chOff x="233310" y="1605032"/>
            <a:chExt cx="5229941" cy="5962384"/>
          </a:xfrm>
        </p:grpSpPr>
        <p:grpSp>
          <p:nvGrpSpPr>
            <p:cNvPr id="33" name="Group 32">
              <a:extLst>
                <a:ext uri="{FF2B5EF4-FFF2-40B4-BE49-F238E27FC236}">
                  <a16:creationId xmlns:a16="http://schemas.microsoft.com/office/drawing/2014/main" id="{01AFCCB9-2EF0-CECD-0290-4215D0BD9371}"/>
                </a:ext>
              </a:extLst>
            </p:cNvPr>
            <p:cNvGrpSpPr/>
            <p:nvPr/>
          </p:nvGrpSpPr>
          <p:grpSpPr>
            <a:xfrm>
              <a:off x="318659" y="1605032"/>
              <a:ext cx="2425117" cy="132092"/>
              <a:chOff x="333736" y="1602822"/>
              <a:chExt cx="2425117" cy="132092"/>
            </a:xfrm>
          </p:grpSpPr>
          <p:cxnSp>
            <p:nvCxnSpPr>
              <p:cNvPr id="8" name="Straight Connector 7">
                <a:extLst>
                  <a:ext uri="{FF2B5EF4-FFF2-40B4-BE49-F238E27FC236}">
                    <a16:creationId xmlns:a16="http://schemas.microsoft.com/office/drawing/2014/main" id="{66D6A5FA-E205-9954-8C08-35837F1C3A8A}"/>
                  </a:ext>
                </a:extLst>
              </p:cNvPr>
              <p:cNvCxnSpPr>
                <a:cxnSpLocks/>
              </p:cNvCxnSpPr>
              <p:nvPr/>
            </p:nvCxnSpPr>
            <p:spPr bwMode="auto">
              <a:xfrm>
                <a:off x="333736" y="1602822"/>
                <a:ext cx="2425117" cy="0"/>
              </a:xfrm>
              <a:prstGeom prst="line">
                <a:avLst/>
              </a:prstGeom>
              <a:solidFill>
                <a:schemeClr val="accent1"/>
              </a:solidFill>
              <a:ln w="25400" cap="flat" cmpd="sng" algn="ctr">
                <a:solidFill>
                  <a:srgbClr val="D83A28"/>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B7A56469-19D0-3026-752E-933F9B577B30}"/>
                  </a:ext>
                </a:extLst>
              </p:cNvPr>
              <p:cNvCxnSpPr>
                <a:cxnSpLocks/>
              </p:cNvCxnSpPr>
              <p:nvPr/>
            </p:nvCxnSpPr>
            <p:spPr bwMode="auto">
              <a:xfrm>
                <a:off x="333736" y="1734914"/>
                <a:ext cx="2154584" cy="0"/>
              </a:xfrm>
              <a:prstGeom prst="line">
                <a:avLst/>
              </a:prstGeom>
              <a:solidFill>
                <a:schemeClr val="accent1"/>
              </a:solidFill>
              <a:ln w="25400" cap="flat" cmpd="sng" algn="ctr">
                <a:solidFill>
                  <a:srgbClr val="D83A28"/>
                </a:solidFill>
                <a:prstDash val="solid"/>
                <a:round/>
                <a:headEnd type="none" w="med" len="med"/>
                <a:tailEnd type="none" w="med" len="med"/>
              </a:ln>
              <a:effectLst/>
            </p:spPr>
          </p:cxnSp>
        </p:grpSp>
        <p:grpSp>
          <p:nvGrpSpPr>
            <p:cNvPr id="32" name="Group 31">
              <a:extLst>
                <a:ext uri="{FF2B5EF4-FFF2-40B4-BE49-F238E27FC236}">
                  <a16:creationId xmlns:a16="http://schemas.microsoft.com/office/drawing/2014/main" id="{9094AF69-5564-C2D1-9123-A38196DF49DA}"/>
                </a:ext>
              </a:extLst>
            </p:cNvPr>
            <p:cNvGrpSpPr/>
            <p:nvPr/>
          </p:nvGrpSpPr>
          <p:grpSpPr>
            <a:xfrm>
              <a:off x="233310" y="1984004"/>
              <a:ext cx="5229941" cy="5583412"/>
              <a:chOff x="233310" y="1984004"/>
              <a:chExt cx="5229941" cy="5583412"/>
            </a:xfrm>
          </p:grpSpPr>
          <p:sp>
            <p:nvSpPr>
              <p:cNvPr id="23" name="TextBox 22">
                <a:extLst>
                  <a:ext uri="{FF2B5EF4-FFF2-40B4-BE49-F238E27FC236}">
                    <a16:creationId xmlns:a16="http://schemas.microsoft.com/office/drawing/2014/main" id="{735C6C73-8E2D-7976-4BCF-CED768B99C81}"/>
                  </a:ext>
                </a:extLst>
              </p:cNvPr>
              <p:cNvSpPr txBox="1"/>
              <p:nvPr/>
            </p:nvSpPr>
            <p:spPr>
              <a:xfrm>
                <a:off x="233310" y="5720757"/>
                <a:ext cx="4847976" cy="1846659"/>
              </a:xfrm>
              <a:prstGeom prst="rect">
                <a:avLst/>
              </a:prstGeom>
              <a:noFill/>
            </p:spPr>
            <p:txBody>
              <a:bodyPr wrap="square">
                <a:spAutoFit/>
              </a:bodyPr>
              <a:lstStyle/>
              <a:p>
                <a:pPr marL="0" indent="0">
                  <a:spcAft>
                    <a:spcPts val="1200"/>
                  </a:spcAft>
                  <a:buNone/>
                </a:pPr>
                <a:r>
                  <a:rPr lang="en-US" sz="2200" dirty="0">
                    <a:latin typeface="+mn-lt"/>
                  </a:rPr>
                  <a:t>Funded additional academics to refine the argument and carry it forward</a:t>
                </a:r>
              </a:p>
              <a:p>
                <a:pPr marL="0" indent="0">
                  <a:buNone/>
                </a:pPr>
                <a:endParaRPr lang="en-US" sz="2800" dirty="0"/>
              </a:p>
              <a:p>
                <a:endParaRPr lang="en-US" sz="2800" dirty="0"/>
              </a:p>
            </p:txBody>
          </p:sp>
          <p:sp>
            <p:nvSpPr>
              <p:cNvPr id="30" name="TextBox 29">
                <a:extLst>
                  <a:ext uri="{FF2B5EF4-FFF2-40B4-BE49-F238E27FC236}">
                    <a16:creationId xmlns:a16="http://schemas.microsoft.com/office/drawing/2014/main" id="{DE277063-B301-8810-7928-F021F1B685F6}"/>
                  </a:ext>
                </a:extLst>
              </p:cNvPr>
              <p:cNvSpPr txBox="1"/>
              <p:nvPr/>
            </p:nvSpPr>
            <p:spPr>
              <a:xfrm>
                <a:off x="233310" y="3650164"/>
                <a:ext cx="4847976" cy="1138773"/>
              </a:xfrm>
              <a:prstGeom prst="rect">
                <a:avLst/>
              </a:prstGeom>
              <a:noFill/>
            </p:spPr>
            <p:txBody>
              <a:bodyPr wrap="square" rtlCol="0">
                <a:spAutoFit/>
              </a:bodyPr>
              <a:lstStyle/>
              <a:p>
                <a:r>
                  <a:rPr lang="en-US" sz="2200" dirty="0">
                    <a:latin typeface="+mn-lt"/>
                  </a:rPr>
                  <a:t>They financed positions for them at NYU &amp; University of Chicago.</a:t>
                </a:r>
              </a:p>
              <a:p>
                <a:endParaRPr lang="en-US" dirty="0"/>
              </a:p>
            </p:txBody>
          </p:sp>
          <p:sp>
            <p:nvSpPr>
              <p:cNvPr id="31" name="TextBox 30">
                <a:extLst>
                  <a:ext uri="{FF2B5EF4-FFF2-40B4-BE49-F238E27FC236}">
                    <a16:creationId xmlns:a16="http://schemas.microsoft.com/office/drawing/2014/main" id="{3A07C2D7-2C18-A70B-3B72-CCDB5EE189E0}"/>
                  </a:ext>
                </a:extLst>
              </p:cNvPr>
              <p:cNvSpPr txBox="1"/>
              <p:nvPr/>
            </p:nvSpPr>
            <p:spPr>
              <a:xfrm>
                <a:off x="233310" y="4498648"/>
                <a:ext cx="4847976" cy="1107996"/>
              </a:xfrm>
              <a:prstGeom prst="rect">
                <a:avLst/>
              </a:prstGeom>
              <a:noFill/>
            </p:spPr>
            <p:txBody>
              <a:bodyPr wrap="square" rtlCol="0">
                <a:spAutoFit/>
              </a:bodyPr>
              <a:lstStyle/>
              <a:p>
                <a:r>
                  <a:rPr lang="en-US" sz="2200" dirty="0">
                    <a:latin typeface="+mn-lt"/>
                  </a:rPr>
                  <a:t>They produced simplified versions of the argument that were then heavily promoted in popular contexts.  </a:t>
                </a:r>
              </a:p>
            </p:txBody>
          </p:sp>
          <p:sp>
            <p:nvSpPr>
              <p:cNvPr id="25" name="TextBox 24">
                <a:extLst>
                  <a:ext uri="{FF2B5EF4-FFF2-40B4-BE49-F238E27FC236}">
                    <a16:creationId xmlns:a16="http://schemas.microsoft.com/office/drawing/2014/main" id="{4A4905E6-9770-2895-1FC0-AD2EB60AB18E}"/>
                  </a:ext>
                </a:extLst>
              </p:cNvPr>
              <p:cNvSpPr txBox="1"/>
              <p:nvPr/>
            </p:nvSpPr>
            <p:spPr>
              <a:xfrm>
                <a:off x="233310" y="1984004"/>
                <a:ext cx="5229941" cy="1446550"/>
              </a:xfrm>
              <a:prstGeom prst="rect">
                <a:avLst/>
              </a:prstGeom>
              <a:noFill/>
            </p:spPr>
            <p:txBody>
              <a:bodyPr wrap="square" rtlCol="0">
                <a:spAutoFit/>
              </a:bodyPr>
              <a:lstStyle/>
              <a:p>
                <a:r>
                  <a:rPr lang="en-US" sz="2200" dirty="0">
                    <a:latin typeface="+mn-lt"/>
                  </a:rPr>
                  <a:t>American business leaders VON HAYEK and VON </a:t>
                </a:r>
                <a:r>
                  <a:rPr lang="en-US" sz="2200" dirty="0" err="1">
                    <a:latin typeface="+mn-lt"/>
                  </a:rPr>
                  <a:t>MISes</a:t>
                </a:r>
                <a:r>
                  <a:rPr lang="en-US" sz="2200" dirty="0">
                    <a:latin typeface="+mn-lt"/>
                  </a:rPr>
                  <a:t> to come to US, to develop these arguments and give them academic credibility. </a:t>
                </a:r>
              </a:p>
            </p:txBody>
          </p:sp>
        </p:grpSp>
      </p:grpSp>
      <p:sp>
        <p:nvSpPr>
          <p:cNvPr id="2" name="Title 1">
            <a:extLst>
              <a:ext uri="{FF2B5EF4-FFF2-40B4-BE49-F238E27FC236}">
                <a16:creationId xmlns:a16="http://schemas.microsoft.com/office/drawing/2014/main" id="{BCB91569-685A-7248-9B9B-7119B47F015A}"/>
              </a:ext>
            </a:extLst>
          </p:cNvPr>
          <p:cNvSpPr>
            <a:spLocks noGrp="1"/>
          </p:cNvSpPr>
          <p:nvPr>
            <p:ph type="title"/>
          </p:nvPr>
        </p:nvSpPr>
        <p:spPr>
          <a:xfrm>
            <a:off x="233310" y="322052"/>
            <a:ext cx="5436059" cy="1143000"/>
          </a:xfrm>
        </p:spPr>
        <p:txBody>
          <a:bodyPr/>
          <a:lstStyle/>
          <a:p>
            <a:pPr algn="l"/>
            <a:r>
              <a:rPr lang="en-US" sz="3200" dirty="0">
                <a:solidFill>
                  <a:schemeClr val="tx1"/>
                </a:solidFill>
                <a:latin typeface="+mn-lt"/>
              </a:rPr>
              <a:t>Friedrich von Hayek &amp; Ludwig von Mises</a:t>
            </a:r>
          </a:p>
        </p:txBody>
      </p:sp>
      <p:pic>
        <p:nvPicPr>
          <p:cNvPr id="1026" name="Picture 2">
            <a:extLst>
              <a:ext uri="{FF2B5EF4-FFF2-40B4-BE49-F238E27FC236}">
                <a16:creationId xmlns:a16="http://schemas.microsoft.com/office/drawing/2014/main" id="{5B6281CE-7000-9DB7-65C2-7ADB0FE9E3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226" b="41464"/>
          <a:stretch/>
        </p:blipFill>
        <p:spPr bwMode="auto">
          <a:xfrm>
            <a:off x="6027964" y="3604453"/>
            <a:ext cx="2719922" cy="2660073"/>
          </a:xfrm>
          <a:prstGeom prst="rect">
            <a:avLst/>
          </a:prstGeom>
          <a:noFill/>
          <a:ln w="254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5F29DE-F42B-C350-DF6A-2072835CA424}"/>
              </a:ext>
            </a:extLst>
          </p:cNvPr>
          <p:cNvSpPr txBox="1"/>
          <p:nvPr/>
        </p:nvSpPr>
        <p:spPr>
          <a:xfrm>
            <a:off x="7789547" y="2946362"/>
            <a:ext cx="884088" cy="400110"/>
          </a:xfrm>
          <a:prstGeom prst="rect">
            <a:avLst/>
          </a:prstGeom>
          <a:noFill/>
        </p:spPr>
        <p:txBody>
          <a:bodyPr wrap="none" rtlCol="0">
            <a:spAutoFit/>
          </a:bodyPr>
          <a:lstStyle/>
          <a:p>
            <a:r>
              <a:rPr lang="en-US" sz="2000" dirty="0">
                <a:latin typeface="Optima" panose="02000503060000020004" pitchFamily="2" charset="0"/>
              </a:rPr>
              <a:t>Hayek</a:t>
            </a:r>
          </a:p>
        </p:txBody>
      </p:sp>
      <p:sp>
        <p:nvSpPr>
          <p:cNvPr id="6" name="TextBox 5">
            <a:extLst>
              <a:ext uri="{FF2B5EF4-FFF2-40B4-BE49-F238E27FC236}">
                <a16:creationId xmlns:a16="http://schemas.microsoft.com/office/drawing/2014/main" id="{1B92C8DF-0BB9-C0EF-E16A-CA6DC23FF3AA}"/>
              </a:ext>
            </a:extLst>
          </p:cNvPr>
          <p:cNvSpPr txBox="1"/>
          <p:nvPr/>
        </p:nvSpPr>
        <p:spPr>
          <a:xfrm>
            <a:off x="7863798" y="6283191"/>
            <a:ext cx="809837" cy="400110"/>
          </a:xfrm>
          <a:prstGeom prst="rect">
            <a:avLst/>
          </a:prstGeom>
          <a:noFill/>
        </p:spPr>
        <p:txBody>
          <a:bodyPr wrap="none" rtlCol="0">
            <a:spAutoFit/>
          </a:bodyPr>
          <a:lstStyle/>
          <a:p>
            <a:r>
              <a:rPr lang="en-US" sz="2000" dirty="0">
                <a:latin typeface="Optima" panose="02000503060000020004" pitchFamily="2" charset="0"/>
              </a:rPr>
              <a:t>Mises</a:t>
            </a:r>
          </a:p>
        </p:txBody>
      </p:sp>
      <p:pic>
        <p:nvPicPr>
          <p:cNvPr id="1032" name="Picture 8" descr="Friedrich August von Hayek – Facts - NobelPrize.org">
            <a:extLst>
              <a:ext uri="{FF2B5EF4-FFF2-40B4-BE49-F238E27FC236}">
                <a16:creationId xmlns:a16="http://schemas.microsoft.com/office/drawing/2014/main" id="{A4970B5F-8EB5-566E-333B-17C92544BE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00" b="30301"/>
          <a:stretch/>
        </p:blipFill>
        <p:spPr bwMode="auto">
          <a:xfrm>
            <a:off x="6027964" y="286289"/>
            <a:ext cx="2719922" cy="2660073"/>
          </a:xfrm>
          <a:prstGeom prst="rect">
            <a:avLst/>
          </a:prstGeom>
          <a:noFill/>
          <a:ln w="254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91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2AA3D-2D81-9DE9-50A8-7D3BE5A60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02FC7-1A6C-F148-63DE-78F4E4EC31F1}"/>
              </a:ext>
            </a:extLst>
          </p:cNvPr>
          <p:cNvSpPr>
            <a:spLocks noGrp="1"/>
          </p:cNvSpPr>
          <p:nvPr>
            <p:ph type="title"/>
          </p:nvPr>
        </p:nvSpPr>
        <p:spPr>
          <a:xfrm>
            <a:off x="572384" y="664939"/>
            <a:ext cx="8161295" cy="1390461"/>
          </a:xfrm>
        </p:spPr>
        <p:txBody>
          <a:bodyPr vert="horz" wrap="square" lIns="68580" tIns="34290" rIns="68580" bIns="34290" numCol="1" rtlCol="0" anchor="b" anchorCtr="0" compatLnSpc="1">
            <a:prstTxWarp prst="textNoShape">
              <a:avLst/>
            </a:prstTxWarp>
            <a:noAutofit/>
          </a:bodyPr>
          <a:lstStyle/>
          <a:p>
            <a:pPr eaLnBrk="1" hangingPunct="1"/>
            <a:r>
              <a:rPr lang="en-US" sz="2800" dirty="0">
                <a:solidFill>
                  <a:schemeClr val="tx1"/>
                </a:solidFill>
                <a:ea typeface="+mj-ea"/>
                <a:cs typeface="+mj-cs"/>
              </a:rPr>
              <a:t>… and </a:t>
            </a:r>
            <a:r>
              <a:rPr lang="en-US" sz="2800" i="1" dirty="0">
                <a:solidFill>
                  <a:schemeClr val="tx1"/>
                </a:solidFill>
                <a:ea typeface="+mj-ea"/>
                <a:cs typeface="+mj-cs"/>
              </a:rPr>
              <a:t>for</a:t>
            </a:r>
            <a:r>
              <a:rPr lang="en-US" sz="2800" dirty="0">
                <a:solidFill>
                  <a:schemeClr val="tx1"/>
                </a:solidFill>
                <a:ea typeface="+mj-ea"/>
                <a:cs typeface="+mj-cs"/>
              </a:rPr>
              <a:t> a market-forward economy, based on division of labor within an economically level playing field. </a:t>
            </a:r>
          </a:p>
        </p:txBody>
      </p:sp>
      <p:sp>
        <p:nvSpPr>
          <p:cNvPr id="5" name="Text Placeholder 4">
            <a:extLst>
              <a:ext uri="{FF2B5EF4-FFF2-40B4-BE49-F238E27FC236}">
                <a16:creationId xmlns:a16="http://schemas.microsoft.com/office/drawing/2014/main" id="{986C2CFE-806C-B806-1FBB-FE8F2396A635}"/>
              </a:ext>
            </a:extLst>
          </p:cNvPr>
          <p:cNvSpPr>
            <a:spLocks noGrp="1"/>
          </p:cNvSpPr>
          <p:nvPr>
            <p:ph type="body" sz="half" idx="3"/>
          </p:nvPr>
        </p:nvSpPr>
        <p:spPr>
          <a:xfrm>
            <a:off x="767992" y="2421375"/>
            <a:ext cx="7770081" cy="3855904"/>
          </a:xfrm>
        </p:spPr>
        <p:txBody>
          <a:bodyPr/>
          <a:lstStyle/>
          <a:p>
            <a:r>
              <a:rPr lang="en-US" sz="2800" dirty="0"/>
              <a:t>Create shared prosperity</a:t>
            </a:r>
          </a:p>
          <a:p>
            <a:r>
              <a:rPr lang="en-US" sz="2800" dirty="0"/>
              <a:t>More prosperous and more equitable society.</a:t>
            </a:r>
          </a:p>
          <a:p>
            <a:r>
              <a:rPr lang="en-US" sz="2800" dirty="0"/>
              <a:t>While not a utilitarian, there is a utilitarian element in his outlook: “No society can surely be flourishing and happy, of which the far greater part of the members are poor and miserable.”</a:t>
            </a:r>
          </a:p>
          <a:p>
            <a:r>
              <a:rPr lang="en-US" sz="2800" dirty="0"/>
              <a:t>He envisaged a society in which freer economic activity benefited the masses. </a:t>
            </a:r>
          </a:p>
          <a:p>
            <a:endParaRPr lang="en-US" dirty="0"/>
          </a:p>
        </p:txBody>
      </p:sp>
    </p:spTree>
    <p:extLst>
      <p:ext uri="{BB962C8B-B14F-4D97-AF65-F5344CB8AC3E}">
        <p14:creationId xmlns:p14="http://schemas.microsoft.com/office/powerpoint/2010/main" val="4053618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6E8FA-181C-AB6E-2FCA-E4EF569BB565}"/>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4D91C4F9-03BF-AB01-0DC0-8F318538D011}"/>
              </a:ext>
            </a:extLst>
          </p:cNvPr>
          <p:cNvGrpSpPr/>
          <p:nvPr/>
        </p:nvGrpSpPr>
        <p:grpSpPr>
          <a:xfrm>
            <a:off x="267149" y="1225936"/>
            <a:ext cx="5662920" cy="5227089"/>
            <a:chOff x="233310" y="1605032"/>
            <a:chExt cx="5229941" cy="5015034"/>
          </a:xfrm>
        </p:grpSpPr>
        <p:grpSp>
          <p:nvGrpSpPr>
            <p:cNvPr id="33" name="Group 32">
              <a:extLst>
                <a:ext uri="{FF2B5EF4-FFF2-40B4-BE49-F238E27FC236}">
                  <a16:creationId xmlns:a16="http://schemas.microsoft.com/office/drawing/2014/main" id="{187C96B3-BE18-F0EF-E827-DDE247EE35E5}"/>
                </a:ext>
              </a:extLst>
            </p:cNvPr>
            <p:cNvGrpSpPr/>
            <p:nvPr/>
          </p:nvGrpSpPr>
          <p:grpSpPr>
            <a:xfrm>
              <a:off x="318659" y="1605032"/>
              <a:ext cx="2425117" cy="132092"/>
              <a:chOff x="333736" y="1602822"/>
              <a:chExt cx="2425117" cy="132092"/>
            </a:xfrm>
          </p:grpSpPr>
          <p:cxnSp>
            <p:nvCxnSpPr>
              <p:cNvPr id="8" name="Straight Connector 7">
                <a:extLst>
                  <a:ext uri="{FF2B5EF4-FFF2-40B4-BE49-F238E27FC236}">
                    <a16:creationId xmlns:a16="http://schemas.microsoft.com/office/drawing/2014/main" id="{A269C829-98F8-FC6D-F782-D7B97743452E}"/>
                  </a:ext>
                </a:extLst>
              </p:cNvPr>
              <p:cNvCxnSpPr>
                <a:cxnSpLocks/>
              </p:cNvCxnSpPr>
              <p:nvPr/>
            </p:nvCxnSpPr>
            <p:spPr bwMode="auto">
              <a:xfrm>
                <a:off x="333736" y="1602822"/>
                <a:ext cx="2425117" cy="0"/>
              </a:xfrm>
              <a:prstGeom prst="line">
                <a:avLst/>
              </a:prstGeom>
              <a:solidFill>
                <a:schemeClr val="accent1"/>
              </a:solidFill>
              <a:ln w="25400" cap="flat" cmpd="sng" algn="ctr">
                <a:solidFill>
                  <a:srgbClr val="D83A28"/>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84B8B485-18EA-0FC1-D3F7-C10155DD482A}"/>
                  </a:ext>
                </a:extLst>
              </p:cNvPr>
              <p:cNvCxnSpPr>
                <a:cxnSpLocks/>
              </p:cNvCxnSpPr>
              <p:nvPr/>
            </p:nvCxnSpPr>
            <p:spPr bwMode="auto">
              <a:xfrm>
                <a:off x="333736" y="1734914"/>
                <a:ext cx="2154584" cy="0"/>
              </a:xfrm>
              <a:prstGeom prst="line">
                <a:avLst/>
              </a:prstGeom>
              <a:solidFill>
                <a:schemeClr val="accent1"/>
              </a:solidFill>
              <a:ln w="25400" cap="flat" cmpd="sng" algn="ctr">
                <a:solidFill>
                  <a:srgbClr val="D83A28"/>
                </a:solidFill>
                <a:prstDash val="solid"/>
                <a:round/>
                <a:headEnd type="none" w="med" len="med"/>
                <a:tailEnd type="none" w="med" len="med"/>
              </a:ln>
              <a:effectLst/>
            </p:spPr>
          </p:cxnSp>
        </p:grpSp>
        <p:sp>
          <p:nvSpPr>
            <p:cNvPr id="25" name="TextBox 24">
              <a:extLst>
                <a:ext uri="{FF2B5EF4-FFF2-40B4-BE49-F238E27FC236}">
                  <a16:creationId xmlns:a16="http://schemas.microsoft.com/office/drawing/2014/main" id="{0CCFB491-6B0C-B468-EA74-5BBA72A692FF}"/>
                </a:ext>
              </a:extLst>
            </p:cNvPr>
            <p:cNvSpPr txBox="1"/>
            <p:nvPr/>
          </p:nvSpPr>
          <p:spPr>
            <a:xfrm>
              <a:off x="233310" y="1984004"/>
              <a:ext cx="5229941" cy="4636062"/>
            </a:xfrm>
            <a:prstGeom prst="rect">
              <a:avLst/>
            </a:prstGeom>
            <a:noFill/>
          </p:spPr>
          <p:txBody>
            <a:bodyPr wrap="square" rtlCol="0">
              <a:spAutoFit/>
            </a:bodyPr>
            <a:lstStyle/>
            <a:p>
              <a:r>
                <a:rPr lang="en-US" sz="2200" dirty="0">
                  <a:latin typeface="+mn-lt"/>
                </a:rPr>
                <a:t>VON MISES had first developed the argument in the context of Soviet centralized planning.</a:t>
              </a:r>
            </a:p>
            <a:p>
              <a:endParaRPr lang="en-US" sz="2200" dirty="0">
                <a:latin typeface="+mn-lt"/>
              </a:endParaRPr>
            </a:p>
            <a:p>
              <a:r>
                <a:rPr lang="en-US" sz="2200" dirty="0">
                  <a:latin typeface="+mn-lt"/>
                </a:rPr>
                <a:t>For a government to plan and control an economy, it necessarily had to control the people in the economy.</a:t>
              </a:r>
            </a:p>
            <a:p>
              <a:endParaRPr lang="en-US" sz="2200" dirty="0">
                <a:latin typeface="+mn-lt"/>
              </a:endParaRPr>
            </a:p>
            <a:p>
              <a:r>
                <a:rPr lang="en-US" sz="2200" dirty="0">
                  <a:latin typeface="+mn-lt"/>
                </a:rPr>
                <a:t>Therefore, any centrally planned system would inevitably devolve into authoritarianism. </a:t>
              </a:r>
            </a:p>
            <a:p>
              <a:endParaRPr lang="en-US" sz="2200" dirty="0">
                <a:latin typeface="+mn-lt"/>
              </a:endParaRPr>
            </a:p>
            <a:p>
              <a:r>
                <a:rPr lang="en-US" sz="2200" dirty="0">
                  <a:latin typeface="+mn-lt"/>
                </a:rPr>
                <a:t>Certainly something to that argument. But HAYEK took it further, argument that any government action in the marketplace was a threat to freedom.</a:t>
              </a:r>
            </a:p>
          </p:txBody>
        </p:sp>
      </p:grpSp>
      <p:sp>
        <p:nvSpPr>
          <p:cNvPr id="2" name="Title 1">
            <a:extLst>
              <a:ext uri="{FF2B5EF4-FFF2-40B4-BE49-F238E27FC236}">
                <a16:creationId xmlns:a16="http://schemas.microsoft.com/office/drawing/2014/main" id="{8A44C002-99AA-4780-A7B2-843451651DFF}"/>
              </a:ext>
            </a:extLst>
          </p:cNvPr>
          <p:cNvSpPr>
            <a:spLocks noGrp="1"/>
          </p:cNvSpPr>
          <p:nvPr>
            <p:ph type="title"/>
          </p:nvPr>
        </p:nvSpPr>
        <p:spPr>
          <a:xfrm>
            <a:off x="235201" y="151775"/>
            <a:ext cx="5436059" cy="1143000"/>
          </a:xfrm>
        </p:spPr>
        <p:txBody>
          <a:bodyPr/>
          <a:lstStyle/>
          <a:p>
            <a:pPr algn="l"/>
            <a:r>
              <a:rPr lang="en-US" sz="3200" dirty="0">
                <a:solidFill>
                  <a:schemeClr val="tx1"/>
                </a:solidFill>
                <a:latin typeface="+mn-lt"/>
              </a:rPr>
              <a:t>Friedrich von Hayek &amp; Ludwig von Mises</a:t>
            </a:r>
          </a:p>
        </p:txBody>
      </p:sp>
      <p:pic>
        <p:nvPicPr>
          <p:cNvPr id="1026" name="Picture 2">
            <a:extLst>
              <a:ext uri="{FF2B5EF4-FFF2-40B4-BE49-F238E27FC236}">
                <a16:creationId xmlns:a16="http://schemas.microsoft.com/office/drawing/2014/main" id="{6226E39C-83FB-9E6D-6773-C5023F5A2B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226" b="41464"/>
          <a:stretch/>
        </p:blipFill>
        <p:spPr bwMode="auto">
          <a:xfrm>
            <a:off x="6087710" y="322052"/>
            <a:ext cx="2719922" cy="2660073"/>
          </a:xfrm>
          <a:prstGeom prst="rect">
            <a:avLst/>
          </a:prstGeom>
          <a:noFill/>
          <a:ln w="254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FA1DEF8-09C5-9FF6-D9DC-F5699C2F7BD0}"/>
              </a:ext>
            </a:extLst>
          </p:cNvPr>
          <p:cNvSpPr txBox="1"/>
          <p:nvPr/>
        </p:nvSpPr>
        <p:spPr>
          <a:xfrm>
            <a:off x="6190770" y="325583"/>
            <a:ext cx="809837" cy="400110"/>
          </a:xfrm>
          <a:prstGeom prst="rect">
            <a:avLst/>
          </a:prstGeom>
          <a:noFill/>
        </p:spPr>
        <p:txBody>
          <a:bodyPr wrap="none" rtlCol="0">
            <a:spAutoFit/>
          </a:bodyPr>
          <a:lstStyle/>
          <a:p>
            <a:r>
              <a:rPr lang="en-US" sz="2000" dirty="0">
                <a:solidFill>
                  <a:schemeClr val="bg2"/>
                </a:solidFill>
                <a:latin typeface="Optima" panose="02000503060000020004" pitchFamily="2" charset="0"/>
              </a:rPr>
              <a:t>Mises</a:t>
            </a:r>
          </a:p>
        </p:txBody>
      </p:sp>
      <p:pic>
        <p:nvPicPr>
          <p:cNvPr id="3" name="Picture 8" descr="Friedrich August von Hayek – Facts - NobelPrize.org">
            <a:extLst>
              <a:ext uri="{FF2B5EF4-FFF2-40B4-BE49-F238E27FC236}">
                <a16:creationId xmlns:a16="http://schemas.microsoft.com/office/drawing/2014/main" id="{5DF3A3C7-F19F-ECB0-E99D-385E697115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00" b="30301"/>
          <a:stretch/>
        </p:blipFill>
        <p:spPr bwMode="auto">
          <a:xfrm>
            <a:off x="6087710" y="3672289"/>
            <a:ext cx="2719922" cy="2660073"/>
          </a:xfrm>
          <a:prstGeom prst="rect">
            <a:avLst/>
          </a:prstGeom>
          <a:noFill/>
          <a:ln w="254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315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76D3-7206-82E0-DC2F-41445E12E93A}"/>
              </a:ext>
            </a:extLst>
          </p:cNvPr>
          <p:cNvSpPr>
            <a:spLocks noGrp="1" noChangeArrowheads="1"/>
          </p:cNvSpPr>
          <p:nvPr>
            <p:ph type="title"/>
          </p:nvPr>
        </p:nvSpPr>
        <p:spPr>
          <a:xfrm>
            <a:off x="4838729" y="287157"/>
            <a:ext cx="4008710" cy="6298994"/>
          </a:xfrm>
        </p:spPr>
        <p:txBody>
          <a:bodyPr wrap="square" anchor="ctr">
            <a:normAutofit fontScale="90000"/>
          </a:bodyPr>
          <a:lstStyle/>
          <a:p>
            <a:pPr algn="l">
              <a:lnSpc>
                <a:spcPct val="90000"/>
              </a:lnSpc>
            </a:pPr>
            <a:r>
              <a:rPr lang="en-US" altLang="en-US" sz="2700" dirty="0">
                <a:solidFill>
                  <a:srgbClr val="FFFFFF"/>
                </a:solidFill>
                <a:latin typeface="+mn-lt"/>
              </a:rPr>
              <a:t>Key text was HAYEK’s  1944 work, the Road to Serfdom.</a:t>
            </a:r>
            <a:br>
              <a:rPr lang="en-US" altLang="en-US" sz="2700" dirty="0">
                <a:solidFill>
                  <a:srgbClr val="FFFFFF"/>
                </a:solidFill>
                <a:latin typeface="+mn-lt"/>
              </a:rPr>
            </a:br>
            <a:br>
              <a:rPr lang="en-US" altLang="en-US" sz="2700" dirty="0">
                <a:solidFill>
                  <a:srgbClr val="FFFFFF"/>
                </a:solidFill>
                <a:latin typeface="+mn-lt"/>
              </a:rPr>
            </a:br>
            <a:r>
              <a:rPr lang="en-US" altLang="en-US" sz="2700" dirty="0">
                <a:solidFill>
                  <a:srgbClr val="FFFFFF"/>
                </a:solidFill>
                <a:latin typeface="+mn-lt"/>
              </a:rPr>
              <a:t>In many ways, a sophisticated articulation of the indivisibility thesis:</a:t>
            </a:r>
            <a:br>
              <a:rPr lang="en-US" altLang="en-US" sz="2700" dirty="0">
                <a:solidFill>
                  <a:srgbClr val="FFFFFF"/>
                </a:solidFill>
                <a:latin typeface="+mn-lt"/>
              </a:rPr>
            </a:br>
            <a:br>
              <a:rPr lang="en-US" altLang="en-US" sz="2700" dirty="0">
                <a:solidFill>
                  <a:srgbClr val="FFFFFF"/>
                </a:solidFill>
                <a:latin typeface="+mn-lt"/>
              </a:rPr>
            </a:br>
            <a:r>
              <a:rPr lang="en-US" altLang="en-US" sz="2700" dirty="0">
                <a:solidFill>
                  <a:srgbClr val="FFFFFF"/>
                </a:solidFill>
                <a:latin typeface="+mn-lt"/>
              </a:rPr>
              <a:t>But it also suggested that even in a non-Communist society, like the United Kingdom, if economic freedom were compromised, for example by implementing a National Health Service, it would put that society on the “road to serfdom.”</a:t>
            </a:r>
            <a:br>
              <a:rPr lang="en-US" altLang="en-US" sz="2200" dirty="0">
                <a:solidFill>
                  <a:srgbClr val="FFFFFF"/>
                </a:solidFill>
                <a:latin typeface="Optima" panose="02000503060000020004" pitchFamily="2" charset="0"/>
              </a:rPr>
            </a:br>
            <a:endParaRPr lang="en-US" altLang="en-US" sz="2200" dirty="0">
              <a:solidFill>
                <a:srgbClr val="FFFFFF"/>
              </a:solidFill>
              <a:latin typeface="Optima" panose="02000503060000020004" pitchFamily="2" charset="0"/>
            </a:endParaRPr>
          </a:p>
        </p:txBody>
      </p:sp>
      <p:pic>
        <p:nvPicPr>
          <p:cNvPr id="2052" name="Picture 4" descr="The Road to Serfdom: Text and Documents--The Definitive Edition (The  Collected Works of F. A. Hayek, Volume 2) - Kindle edition by Hayek, F. A.,  Bruce Caldwell, Bruce Caldwell, Bruce Caldwell. Politics">
            <a:extLst>
              <a:ext uri="{FF2B5EF4-FFF2-40B4-BE49-F238E27FC236}">
                <a16:creationId xmlns:a16="http://schemas.microsoft.com/office/drawing/2014/main" id="{5FC02B9F-6E95-EC69-5449-857D40E3A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1144" cy="685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246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59924-FE52-70A3-4115-C20B6BDD4DC5}"/>
              </a:ext>
            </a:extLst>
          </p:cNvPr>
          <p:cNvSpPr>
            <a:spLocks noGrp="1"/>
          </p:cNvSpPr>
          <p:nvPr>
            <p:ph type="title"/>
          </p:nvPr>
        </p:nvSpPr>
        <p:spPr>
          <a:xfrm>
            <a:off x="292260" y="572882"/>
            <a:ext cx="8557450" cy="2275422"/>
          </a:xfrm>
        </p:spPr>
        <p:txBody>
          <a:bodyPr/>
          <a:lstStyle/>
          <a:p>
            <a:r>
              <a:rPr lang="en-US" sz="3200" dirty="0">
                <a:solidFill>
                  <a:srgbClr val="FFFFFF"/>
                </a:solidFill>
                <a:latin typeface="+mn-lt"/>
              </a:rPr>
              <a:t>That said, HAYEK allowed for some exceptions</a:t>
            </a:r>
            <a:r>
              <a:rPr lang="en-US" sz="3200" dirty="0">
                <a:solidFill>
                  <a:srgbClr val="FFFFFF"/>
                </a:solidFill>
                <a:latin typeface="Optima" panose="02000503060000020004" pitchFamily="2" charset="0"/>
              </a:rPr>
              <a:t>.</a:t>
            </a:r>
          </a:p>
        </p:txBody>
      </p:sp>
      <p:sp>
        <p:nvSpPr>
          <p:cNvPr id="3" name="Content Placeholder 2">
            <a:extLst>
              <a:ext uri="{FF2B5EF4-FFF2-40B4-BE49-F238E27FC236}">
                <a16:creationId xmlns:a16="http://schemas.microsoft.com/office/drawing/2014/main" id="{134ACFD4-FF42-2B85-8A03-E764DE76B167}"/>
              </a:ext>
            </a:extLst>
          </p:cNvPr>
          <p:cNvSpPr>
            <a:spLocks noGrp="1"/>
          </p:cNvSpPr>
          <p:nvPr>
            <p:ph idx="1"/>
          </p:nvPr>
        </p:nvSpPr>
        <p:spPr>
          <a:xfrm>
            <a:off x="625664" y="2413180"/>
            <a:ext cx="7890641" cy="2549191"/>
          </a:xfrm>
        </p:spPr>
        <p:txBody>
          <a:bodyPr/>
          <a:lstStyle/>
          <a:p>
            <a:pPr marL="0" indent="0" algn="ctr">
              <a:buNone/>
            </a:pPr>
            <a:r>
              <a:rPr lang="en-US" sz="2800" dirty="0"/>
              <a:t>“The successful use of competition as the principle of social organization precludes certain types of coercive interference with economic life, but it admits of . . . and even requires [others]. </a:t>
            </a:r>
          </a:p>
          <a:p>
            <a:pPr marL="0" indent="0" algn="r">
              <a:buNone/>
            </a:pPr>
            <a:r>
              <a:rPr lang="en-US" sz="2800" dirty="0"/>
              <a:t>	</a:t>
            </a:r>
            <a:r>
              <a:rPr lang="en-US" sz="2400" dirty="0"/>
              <a:t>–Hayek, </a:t>
            </a:r>
            <a:r>
              <a:rPr lang="en-US" sz="2400" i="1" dirty="0"/>
              <a:t>Road to Serfdom</a:t>
            </a:r>
            <a:r>
              <a:rPr lang="en-US" sz="2400" dirty="0"/>
              <a:t>, 86 </a:t>
            </a:r>
          </a:p>
          <a:p>
            <a:pPr marL="0" indent="0" algn="r">
              <a:buNone/>
            </a:pPr>
            <a:endParaRPr lang="en-US" dirty="0"/>
          </a:p>
        </p:txBody>
      </p:sp>
      <p:cxnSp>
        <p:nvCxnSpPr>
          <p:cNvPr id="5" name="Straight Connector 4">
            <a:extLst>
              <a:ext uri="{FF2B5EF4-FFF2-40B4-BE49-F238E27FC236}">
                <a16:creationId xmlns:a16="http://schemas.microsoft.com/office/drawing/2014/main" id="{780F38C8-E435-66E6-A13D-8BE81A0D5EC9}"/>
              </a:ext>
            </a:extLst>
          </p:cNvPr>
          <p:cNvCxnSpPr>
            <a:cxnSpLocks/>
          </p:cNvCxnSpPr>
          <p:nvPr/>
        </p:nvCxnSpPr>
        <p:spPr bwMode="auto">
          <a:xfrm>
            <a:off x="2959509" y="5747803"/>
            <a:ext cx="3224981" cy="0"/>
          </a:xfrm>
          <a:prstGeom prst="line">
            <a:avLst/>
          </a:prstGeom>
          <a:solidFill>
            <a:schemeClr val="accent1"/>
          </a:solidFill>
          <a:ln w="25400" cap="flat" cmpd="sng" algn="ctr">
            <a:solidFill>
              <a:srgbClr val="D83A28"/>
            </a:solidFill>
            <a:prstDash val="solid"/>
            <a:round/>
            <a:headEnd type="none" w="med" len="med"/>
            <a:tailEnd type="none" w="med" len="med"/>
          </a:ln>
          <a:effectLst/>
        </p:spPr>
      </p:cxnSp>
    </p:spTree>
    <p:extLst>
      <p:ext uri="{BB962C8B-B14F-4D97-AF65-F5344CB8AC3E}">
        <p14:creationId xmlns:p14="http://schemas.microsoft.com/office/powerpoint/2010/main" val="3695290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1A9B5-1C09-A14D-AB9A-8DF0F6AFB3A1}"/>
              </a:ext>
            </a:extLst>
          </p:cNvPr>
          <p:cNvSpPr>
            <a:spLocks noGrp="1"/>
          </p:cNvSpPr>
          <p:nvPr>
            <p:ph type="title"/>
          </p:nvPr>
        </p:nvSpPr>
        <p:spPr>
          <a:xfrm>
            <a:off x="378603" y="2819400"/>
            <a:ext cx="3863518" cy="1143000"/>
          </a:xfrm>
        </p:spPr>
        <p:txBody>
          <a:bodyPr/>
          <a:lstStyle/>
          <a:p>
            <a:pPr algn="l"/>
            <a:r>
              <a:rPr lang="en-US" sz="3200" dirty="0">
                <a:solidFill>
                  <a:srgbClr val="FFFFFF"/>
                </a:solidFill>
                <a:latin typeface="+mn-lt"/>
              </a:rPr>
              <a:t>What were these forms of legitimate </a:t>
            </a:r>
            <a:br>
              <a:rPr lang="en-US" sz="3200" dirty="0">
                <a:solidFill>
                  <a:srgbClr val="FFFFFF"/>
                </a:solidFill>
                <a:latin typeface="+mn-lt"/>
              </a:rPr>
            </a:br>
            <a:r>
              <a:rPr lang="en-US" sz="3200" dirty="0">
                <a:solidFill>
                  <a:srgbClr val="FFFFFF"/>
                </a:solidFill>
                <a:latin typeface="+mn-lt"/>
              </a:rPr>
              <a:t>“coercive interference”              in the marketplace?</a:t>
            </a:r>
            <a:br>
              <a:rPr lang="en-US" sz="3200" dirty="0">
                <a:solidFill>
                  <a:srgbClr val="FFFFFF"/>
                </a:solidFill>
                <a:latin typeface="+mn-lt"/>
              </a:rPr>
            </a:br>
            <a:br>
              <a:rPr lang="en-US" sz="3200" dirty="0">
                <a:solidFill>
                  <a:srgbClr val="FFFFFF"/>
                </a:solidFill>
                <a:latin typeface="+mn-lt"/>
              </a:rPr>
            </a:br>
            <a:r>
              <a:rPr lang="en-US" sz="3200" dirty="0">
                <a:solidFill>
                  <a:srgbClr val="FFFFFF"/>
                </a:solidFill>
                <a:latin typeface="+mn-lt"/>
              </a:rPr>
              <a:t>Many involved pollution and workplace safety</a:t>
            </a:r>
          </a:p>
        </p:txBody>
      </p:sp>
      <p:grpSp>
        <p:nvGrpSpPr>
          <p:cNvPr id="20" name="Group 19">
            <a:extLst>
              <a:ext uri="{FF2B5EF4-FFF2-40B4-BE49-F238E27FC236}">
                <a16:creationId xmlns:a16="http://schemas.microsoft.com/office/drawing/2014/main" id="{980904F0-6DCB-9027-3434-E4860BCA30C6}"/>
              </a:ext>
            </a:extLst>
          </p:cNvPr>
          <p:cNvGrpSpPr/>
          <p:nvPr/>
        </p:nvGrpSpPr>
        <p:grpSpPr>
          <a:xfrm>
            <a:off x="4572000" y="902228"/>
            <a:ext cx="4572000" cy="4385175"/>
            <a:chOff x="4407529" y="998247"/>
            <a:chExt cx="4572000" cy="4385175"/>
          </a:xfrm>
        </p:grpSpPr>
        <p:sp>
          <p:nvSpPr>
            <p:cNvPr id="10" name="TextBox 9">
              <a:extLst>
                <a:ext uri="{FF2B5EF4-FFF2-40B4-BE49-F238E27FC236}">
                  <a16:creationId xmlns:a16="http://schemas.microsoft.com/office/drawing/2014/main" id="{CBA3EDEE-ACA5-978B-D070-01AB3BB559E6}"/>
                </a:ext>
              </a:extLst>
            </p:cNvPr>
            <p:cNvSpPr txBox="1"/>
            <p:nvPr/>
          </p:nvSpPr>
          <p:spPr>
            <a:xfrm>
              <a:off x="4407529" y="4613981"/>
              <a:ext cx="3599727" cy="769441"/>
            </a:xfrm>
            <a:prstGeom prst="rect">
              <a:avLst/>
            </a:prstGeom>
            <a:noFill/>
          </p:spPr>
          <p:txBody>
            <a:bodyPr wrap="square">
              <a:spAutoFit/>
            </a:bodyPr>
            <a:lstStyle/>
            <a:p>
              <a:pPr marL="0" indent="0">
                <a:buNone/>
              </a:pPr>
              <a:r>
                <a:rPr lang="en-US" sz="2200" dirty="0">
                  <a:latin typeface="+mn-lt"/>
                </a:rPr>
                <a:t>Enforcing sanitary conditions in workplaces</a:t>
              </a:r>
            </a:p>
          </p:txBody>
        </p:sp>
        <p:sp>
          <p:nvSpPr>
            <p:cNvPr id="12" name="TextBox 11">
              <a:extLst>
                <a:ext uri="{FF2B5EF4-FFF2-40B4-BE49-F238E27FC236}">
                  <a16:creationId xmlns:a16="http://schemas.microsoft.com/office/drawing/2014/main" id="{2C04C103-6BA8-3150-2B35-AB91C3389F27}"/>
                </a:ext>
              </a:extLst>
            </p:cNvPr>
            <p:cNvSpPr txBox="1"/>
            <p:nvPr/>
          </p:nvSpPr>
          <p:spPr>
            <a:xfrm>
              <a:off x="4407529" y="4085845"/>
              <a:ext cx="4572000" cy="430887"/>
            </a:xfrm>
            <a:prstGeom prst="rect">
              <a:avLst/>
            </a:prstGeom>
            <a:noFill/>
          </p:spPr>
          <p:txBody>
            <a:bodyPr wrap="square">
              <a:spAutoFit/>
            </a:bodyPr>
            <a:lstStyle/>
            <a:p>
              <a:pPr marL="0" indent="0">
                <a:buNone/>
              </a:pPr>
              <a:r>
                <a:rPr lang="en-US" sz="2200" dirty="0">
                  <a:latin typeface="+mn-lt"/>
                </a:rPr>
                <a:t>Limiting working hours</a:t>
              </a:r>
            </a:p>
          </p:txBody>
        </p:sp>
        <p:sp>
          <p:nvSpPr>
            <p:cNvPr id="14" name="TextBox 13">
              <a:extLst>
                <a:ext uri="{FF2B5EF4-FFF2-40B4-BE49-F238E27FC236}">
                  <a16:creationId xmlns:a16="http://schemas.microsoft.com/office/drawing/2014/main" id="{EDA5F69B-8D31-BFCA-0867-05A1862C112B}"/>
                </a:ext>
              </a:extLst>
            </p:cNvPr>
            <p:cNvSpPr txBox="1"/>
            <p:nvPr/>
          </p:nvSpPr>
          <p:spPr>
            <a:xfrm>
              <a:off x="4407529" y="2542046"/>
              <a:ext cx="4120587" cy="1446550"/>
            </a:xfrm>
            <a:prstGeom prst="rect">
              <a:avLst/>
            </a:prstGeom>
            <a:noFill/>
          </p:spPr>
          <p:txBody>
            <a:bodyPr wrap="square">
              <a:spAutoFit/>
            </a:bodyPr>
            <a:lstStyle/>
            <a:p>
              <a:pPr marL="0" indent="0">
                <a:buNone/>
              </a:pPr>
              <a:r>
                <a:rPr lang="en-US" sz="2200" dirty="0">
                  <a:latin typeface="+mn-lt"/>
                </a:rPr>
                <a:t>Prohibiting the use of “certain poisonous substances or to require special precautions in their use” </a:t>
              </a:r>
            </a:p>
          </p:txBody>
        </p:sp>
        <p:sp>
          <p:nvSpPr>
            <p:cNvPr id="16" name="TextBox 15">
              <a:extLst>
                <a:ext uri="{FF2B5EF4-FFF2-40B4-BE49-F238E27FC236}">
                  <a16:creationId xmlns:a16="http://schemas.microsoft.com/office/drawing/2014/main" id="{39F56F2C-6F8A-C166-3B3A-69D54C1684CC}"/>
                </a:ext>
              </a:extLst>
            </p:cNvPr>
            <p:cNvSpPr txBox="1"/>
            <p:nvPr/>
          </p:nvSpPr>
          <p:spPr>
            <a:xfrm>
              <a:off x="4407529" y="998247"/>
              <a:ext cx="3935392" cy="1446550"/>
            </a:xfrm>
            <a:prstGeom prst="rect">
              <a:avLst/>
            </a:prstGeom>
            <a:noFill/>
          </p:spPr>
          <p:txBody>
            <a:bodyPr wrap="square">
              <a:spAutoFit/>
            </a:bodyPr>
            <a:lstStyle/>
            <a:p>
              <a:pPr marL="0" indent="0">
                <a:buNone/>
              </a:pPr>
              <a:r>
                <a:rPr lang="en-US" sz="2200" dirty="0">
                  <a:latin typeface="+mn-lt"/>
                </a:rPr>
                <a:t>Preventing “harmful effects of deforestation, of some methods of farming, or of the noise and smoke of factories” </a:t>
              </a:r>
            </a:p>
          </p:txBody>
        </p:sp>
      </p:grpSp>
      <p:sp>
        <p:nvSpPr>
          <p:cNvPr id="19" name="Rectangle 18">
            <a:extLst>
              <a:ext uri="{FF2B5EF4-FFF2-40B4-BE49-F238E27FC236}">
                <a16:creationId xmlns:a16="http://schemas.microsoft.com/office/drawing/2014/main" id="{76F73438-921B-59C3-FE4E-8C17C92F792E}"/>
              </a:ext>
            </a:extLst>
          </p:cNvPr>
          <p:cNvSpPr/>
          <p:nvPr/>
        </p:nvSpPr>
        <p:spPr bwMode="auto">
          <a:xfrm>
            <a:off x="4193397" y="374092"/>
            <a:ext cx="4572000" cy="6109815"/>
          </a:xfrm>
          <a:prstGeom prst="rect">
            <a:avLst/>
          </a:prstGeom>
          <a:noFill/>
          <a:ln w="2540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spTree>
    <p:extLst>
      <p:ext uri="{BB962C8B-B14F-4D97-AF65-F5344CB8AC3E}">
        <p14:creationId xmlns:p14="http://schemas.microsoft.com/office/powerpoint/2010/main" val="1656111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CCE00D-16BD-F711-1F91-A8BBCB1B7F96}"/>
              </a:ext>
            </a:extLst>
          </p:cNvPr>
          <p:cNvSpPr>
            <a:spLocks noGrp="1"/>
          </p:cNvSpPr>
          <p:nvPr>
            <p:ph idx="1"/>
          </p:nvPr>
        </p:nvSpPr>
        <p:spPr>
          <a:xfrm>
            <a:off x="335016" y="816386"/>
            <a:ext cx="8473965" cy="981232"/>
          </a:xfrm>
        </p:spPr>
        <p:txBody>
          <a:bodyPr/>
          <a:lstStyle/>
          <a:p>
            <a:pPr marL="0" indent="0" algn="ctr">
              <a:buNone/>
            </a:pPr>
            <a:r>
              <a:rPr lang="en-US" sz="2800" dirty="0"/>
              <a:t>He explicitly rejected the argument for </a:t>
            </a:r>
            <a:r>
              <a:rPr lang="en-US" sz="2800" i="1" dirty="0"/>
              <a:t>laissez-faire.</a:t>
            </a:r>
            <a:endParaRPr lang="en-US" sz="2800" dirty="0"/>
          </a:p>
        </p:txBody>
      </p:sp>
      <p:sp>
        <p:nvSpPr>
          <p:cNvPr id="2" name="TextBox 1">
            <a:extLst>
              <a:ext uri="{FF2B5EF4-FFF2-40B4-BE49-F238E27FC236}">
                <a16:creationId xmlns:a16="http://schemas.microsoft.com/office/drawing/2014/main" id="{30FA98A5-E246-5B51-231E-A353B4C7852A}"/>
              </a:ext>
            </a:extLst>
          </p:cNvPr>
          <p:cNvSpPr txBox="1"/>
          <p:nvPr/>
        </p:nvSpPr>
        <p:spPr>
          <a:xfrm>
            <a:off x="450344" y="2126925"/>
            <a:ext cx="8243310" cy="3662541"/>
          </a:xfrm>
          <a:prstGeom prst="rect">
            <a:avLst/>
          </a:prstGeom>
          <a:noFill/>
        </p:spPr>
        <p:txBody>
          <a:bodyPr wrap="square" rtlCol="0">
            <a:spAutoFit/>
          </a:bodyPr>
          <a:lstStyle/>
          <a:p>
            <a:pPr marL="0" indent="0" algn="ctr">
              <a:buNone/>
            </a:pPr>
            <a:r>
              <a:rPr lang="en-US" sz="2800" dirty="0">
                <a:latin typeface="+mn-lt"/>
              </a:rPr>
              <a:t>“It is important not to confuse opposition against [central] planning with a dogmatic </a:t>
            </a:r>
            <a:r>
              <a:rPr lang="en-US" sz="2800" i="1" dirty="0">
                <a:latin typeface="+mn-lt"/>
              </a:rPr>
              <a:t>laissez-faire</a:t>
            </a:r>
            <a:r>
              <a:rPr lang="en-US" sz="2800" dirty="0">
                <a:latin typeface="+mn-lt"/>
              </a:rPr>
              <a:t> attitude. The [neo] liberal argument is in favor of making the best possible use of the forces of competition as a means of coordinating human efforts, </a:t>
            </a:r>
            <a:r>
              <a:rPr lang="en-US" sz="2800" i="1" dirty="0">
                <a:latin typeface="+mn-lt"/>
              </a:rPr>
              <a:t>not an argument for leaving things just as they are.”</a:t>
            </a:r>
          </a:p>
          <a:p>
            <a:pPr algn="r"/>
            <a:r>
              <a:rPr lang="en-US" sz="2800" dirty="0">
                <a:latin typeface="+mn-lt"/>
              </a:rPr>
              <a:t>	</a:t>
            </a:r>
            <a:r>
              <a:rPr lang="en-US" dirty="0">
                <a:latin typeface="+mn-lt"/>
              </a:rPr>
              <a:t>– HAYEK, </a:t>
            </a:r>
            <a:r>
              <a:rPr lang="en-US" i="1" dirty="0">
                <a:latin typeface="+mn-lt"/>
              </a:rPr>
              <a:t>Road to Serfdom</a:t>
            </a:r>
            <a:r>
              <a:rPr lang="en-US" dirty="0">
                <a:latin typeface="+mn-lt"/>
              </a:rPr>
              <a:t>, 85 </a:t>
            </a:r>
            <a:endParaRPr lang="en-US" i="1" dirty="0">
              <a:latin typeface="+mn-lt"/>
            </a:endParaRPr>
          </a:p>
          <a:p>
            <a:endParaRPr lang="en-US" sz="3600" dirty="0">
              <a:latin typeface="Optima" panose="02000503060000020004" pitchFamily="2" charset="0"/>
            </a:endParaRPr>
          </a:p>
        </p:txBody>
      </p:sp>
    </p:spTree>
    <p:extLst>
      <p:ext uri="{BB962C8B-B14F-4D97-AF65-F5344CB8AC3E}">
        <p14:creationId xmlns:p14="http://schemas.microsoft.com/office/powerpoint/2010/main" val="1160279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88DEA-60B4-B247-8FB1-520CF2901AC4}"/>
              </a:ext>
            </a:extLst>
          </p:cNvPr>
          <p:cNvSpPr>
            <a:spLocks noGrp="1"/>
          </p:cNvSpPr>
          <p:nvPr>
            <p:ph type="title"/>
          </p:nvPr>
        </p:nvSpPr>
        <p:spPr>
          <a:xfrm>
            <a:off x="1152939" y="995855"/>
            <a:ext cx="6838122" cy="4866290"/>
          </a:xfrm>
        </p:spPr>
        <p:txBody>
          <a:bodyPr/>
          <a:lstStyle/>
          <a:p>
            <a:r>
              <a:rPr lang="en-US" sz="3200" dirty="0">
                <a:solidFill>
                  <a:srgbClr val="FFFFFF"/>
                </a:solidFill>
                <a:latin typeface="+mn-lt"/>
              </a:rPr>
              <a:t>But, in the hands of his American acolytes, it became an argument for “leaving things just as they are.”</a:t>
            </a:r>
            <a:br>
              <a:rPr lang="en-US" sz="3200" dirty="0">
                <a:solidFill>
                  <a:srgbClr val="FFFFFF"/>
                </a:solidFill>
                <a:latin typeface="+mn-lt"/>
              </a:rPr>
            </a:br>
            <a:br>
              <a:rPr lang="en-US" sz="3200" dirty="0">
                <a:solidFill>
                  <a:srgbClr val="FFFFFF"/>
                </a:solidFill>
                <a:latin typeface="+mn-lt"/>
              </a:rPr>
            </a:br>
            <a:r>
              <a:rPr lang="en-US" sz="3200" dirty="0">
                <a:solidFill>
                  <a:srgbClr val="FFFFFF"/>
                </a:solidFill>
                <a:latin typeface="+mn-lt"/>
              </a:rPr>
              <a:t>In fact, it took on the quality of religious faith</a:t>
            </a:r>
          </a:p>
        </p:txBody>
      </p:sp>
      <p:sp>
        <p:nvSpPr>
          <p:cNvPr id="3" name="Rectangle 2">
            <a:extLst>
              <a:ext uri="{FF2B5EF4-FFF2-40B4-BE49-F238E27FC236}">
                <a16:creationId xmlns:a16="http://schemas.microsoft.com/office/drawing/2014/main" id="{D47FA0CB-D6A1-F61F-ACF0-52BB41CDE6E5}"/>
              </a:ext>
            </a:extLst>
          </p:cNvPr>
          <p:cNvSpPr/>
          <p:nvPr/>
        </p:nvSpPr>
        <p:spPr bwMode="auto">
          <a:xfrm>
            <a:off x="755145" y="1656262"/>
            <a:ext cx="7633710" cy="3545476"/>
          </a:xfrm>
          <a:prstGeom prst="rect">
            <a:avLst/>
          </a:prstGeom>
          <a:noFill/>
          <a:ln w="25400" cap="flat" cmpd="sng" algn="ctr">
            <a:solidFill>
              <a:srgbClr val="D83A28"/>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spTree>
    <p:extLst>
      <p:ext uri="{BB962C8B-B14F-4D97-AF65-F5344CB8AC3E}">
        <p14:creationId xmlns:p14="http://schemas.microsoft.com/office/powerpoint/2010/main" val="3398915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EAE2-56E6-2440-84E2-45439684E81D}"/>
              </a:ext>
            </a:extLst>
          </p:cNvPr>
          <p:cNvSpPr>
            <a:spLocks noGrp="1"/>
          </p:cNvSpPr>
          <p:nvPr>
            <p:ph type="title"/>
          </p:nvPr>
        </p:nvSpPr>
        <p:spPr>
          <a:xfrm>
            <a:off x="4512040" y="190502"/>
            <a:ext cx="4499548" cy="909249"/>
          </a:xfrm>
        </p:spPr>
        <p:txBody>
          <a:bodyPr wrap="square" anchor="ctr">
            <a:normAutofit/>
          </a:bodyPr>
          <a:lstStyle/>
          <a:p>
            <a:r>
              <a:rPr lang="en-US" sz="3200" i="1" dirty="0">
                <a:solidFill>
                  <a:srgbClr val="FFFFFF"/>
                </a:solidFill>
                <a:latin typeface="+mn-lt"/>
              </a:rPr>
              <a:t>Reader’s Digest </a:t>
            </a:r>
            <a:r>
              <a:rPr lang="en-US" sz="3200" dirty="0">
                <a:solidFill>
                  <a:srgbClr val="FFFFFF"/>
                </a:solidFill>
                <a:latin typeface="+mn-lt"/>
              </a:rPr>
              <a:t>Version</a:t>
            </a:r>
          </a:p>
        </p:txBody>
      </p:sp>
      <p:pic>
        <p:nvPicPr>
          <p:cNvPr id="4" name="Picture 3">
            <a:extLst>
              <a:ext uri="{FF2B5EF4-FFF2-40B4-BE49-F238E27FC236}">
                <a16:creationId xmlns:a16="http://schemas.microsoft.com/office/drawing/2014/main" id="{2FDD5971-EB9C-EFC0-0469-32A0CFB99F14}"/>
              </a:ext>
            </a:extLst>
          </p:cNvPr>
          <p:cNvPicPr>
            <a:picLocks noChangeAspect="1"/>
          </p:cNvPicPr>
          <p:nvPr/>
        </p:nvPicPr>
        <p:blipFill>
          <a:blip r:embed="rId3"/>
          <a:stretch>
            <a:fillRect/>
          </a:stretch>
        </p:blipFill>
        <p:spPr>
          <a:xfrm>
            <a:off x="195561" y="104005"/>
            <a:ext cx="4286499" cy="6913710"/>
          </a:xfrm>
          <a:prstGeom prst="rect">
            <a:avLst/>
          </a:prstGeom>
          <a:noFill/>
          <a:ln w="25400">
            <a:noFill/>
          </a:ln>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41D24A89-D02F-B843-AFF6-2AF603B06306}"/>
              </a:ext>
            </a:extLst>
          </p:cNvPr>
          <p:cNvSpPr>
            <a:spLocks noGrp="1"/>
          </p:cNvSpPr>
          <p:nvPr>
            <p:ph sz="half" idx="2"/>
          </p:nvPr>
        </p:nvSpPr>
        <p:spPr>
          <a:xfrm>
            <a:off x="4616282" y="1099751"/>
            <a:ext cx="4332157" cy="5378968"/>
          </a:xfrm>
        </p:spPr>
        <p:txBody>
          <a:bodyPr wrap="square" anchor="t">
            <a:noAutofit/>
          </a:bodyPr>
          <a:lstStyle/>
          <a:p>
            <a:pPr marL="0" indent="0">
              <a:lnSpc>
                <a:spcPct val="90000"/>
              </a:lnSpc>
              <a:buNone/>
            </a:pPr>
            <a:r>
              <a:rPr lang="en-US" sz="2200" dirty="0"/>
              <a:t>Business leaders loved Hayek’s message but thought the book too intellectual for American audiences</a:t>
            </a:r>
          </a:p>
          <a:p>
            <a:pPr>
              <a:lnSpc>
                <a:spcPct val="90000"/>
              </a:lnSpc>
            </a:pPr>
            <a:endParaRPr lang="en-US" sz="2200" dirty="0"/>
          </a:p>
          <a:p>
            <a:pPr marL="0" indent="0">
              <a:lnSpc>
                <a:spcPct val="90000"/>
              </a:lnSpc>
              <a:buNone/>
            </a:pPr>
            <a:r>
              <a:rPr lang="en-US" sz="2200" dirty="0"/>
              <a:t>Arranged for </a:t>
            </a:r>
            <a:r>
              <a:rPr lang="en-US" sz="2200" i="1" dirty="0"/>
              <a:t>Reader’s Digest </a:t>
            </a:r>
            <a:r>
              <a:rPr lang="en-US" sz="2200" dirty="0"/>
              <a:t>to publish a 20- page condensation in April 1945.</a:t>
            </a:r>
          </a:p>
          <a:p>
            <a:pPr marL="0" indent="0">
              <a:lnSpc>
                <a:spcPct val="90000"/>
              </a:lnSpc>
              <a:buNone/>
            </a:pPr>
            <a:endParaRPr lang="en-US" sz="2200" dirty="0"/>
          </a:p>
          <a:p>
            <a:pPr marL="0" indent="0">
              <a:lnSpc>
                <a:spcPct val="90000"/>
              </a:lnSpc>
              <a:buNone/>
            </a:pPr>
            <a:r>
              <a:rPr lang="en-US" sz="2200" dirty="0"/>
              <a:t>Text was accompanied by a set  “commandments of political and economic rights”—These  commandments included the right to freedom from “government regulation and control”</a:t>
            </a:r>
          </a:p>
          <a:p>
            <a:pPr marL="0" indent="0">
              <a:lnSpc>
                <a:spcPct val="90000"/>
              </a:lnSpc>
              <a:buNone/>
            </a:pPr>
            <a:endParaRPr lang="en-US" sz="2200" dirty="0"/>
          </a:p>
          <a:p>
            <a:pPr marL="0" indent="0">
              <a:lnSpc>
                <a:spcPct val="90000"/>
              </a:lnSpc>
              <a:buNone/>
            </a:pPr>
            <a:r>
              <a:rPr lang="en-US" sz="2200" dirty="0"/>
              <a:t>Omitted all HAYEK’s caveats </a:t>
            </a:r>
          </a:p>
          <a:p>
            <a:pPr>
              <a:lnSpc>
                <a:spcPct val="90000"/>
              </a:lnSpc>
            </a:pPr>
            <a:endParaRPr lang="en-US" sz="2200" dirty="0">
              <a:latin typeface="Optima" panose="02000503060000020004" pitchFamily="2" charset="0"/>
            </a:endParaRPr>
          </a:p>
          <a:p>
            <a:pPr>
              <a:lnSpc>
                <a:spcPct val="90000"/>
              </a:lnSpc>
            </a:pPr>
            <a:endParaRPr lang="en-US" sz="2200" dirty="0">
              <a:latin typeface="Optima" panose="02000503060000020004" pitchFamily="2" charset="0"/>
            </a:endParaRPr>
          </a:p>
        </p:txBody>
      </p:sp>
    </p:spTree>
    <p:extLst>
      <p:ext uri="{BB962C8B-B14F-4D97-AF65-F5344CB8AC3E}">
        <p14:creationId xmlns:p14="http://schemas.microsoft.com/office/powerpoint/2010/main" val="1734030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B7C1353-BB52-0DC2-4B37-D97FF365F42D}"/>
              </a:ext>
            </a:extLst>
          </p:cNvPr>
          <p:cNvCxnSpPr>
            <a:cxnSpLocks/>
          </p:cNvCxnSpPr>
          <p:nvPr/>
        </p:nvCxnSpPr>
        <p:spPr bwMode="auto">
          <a:xfrm>
            <a:off x="3251915" y="6247071"/>
            <a:ext cx="2640169" cy="0"/>
          </a:xfrm>
          <a:prstGeom prst="line">
            <a:avLst/>
          </a:prstGeom>
          <a:solidFill>
            <a:schemeClr val="accent1"/>
          </a:solidFill>
          <a:ln w="25400" cap="flat" cmpd="sng" algn="ctr">
            <a:solidFill>
              <a:srgbClr val="D83A28"/>
            </a:solidFill>
            <a:prstDash val="solid"/>
            <a:round/>
            <a:headEnd type="none" w="med" len="med"/>
            <a:tailEnd type="none" w="med" len="med"/>
          </a:ln>
          <a:effectLst/>
        </p:spPr>
      </p:cxnSp>
      <p:sp>
        <p:nvSpPr>
          <p:cNvPr id="2" name="Title 1">
            <a:extLst>
              <a:ext uri="{FF2B5EF4-FFF2-40B4-BE49-F238E27FC236}">
                <a16:creationId xmlns:a16="http://schemas.microsoft.com/office/drawing/2014/main" id="{998E48BD-41BA-724C-88EB-F1CC903FB243}"/>
              </a:ext>
            </a:extLst>
          </p:cNvPr>
          <p:cNvSpPr>
            <a:spLocks noGrp="1"/>
          </p:cNvSpPr>
          <p:nvPr>
            <p:ph type="title"/>
          </p:nvPr>
        </p:nvSpPr>
        <p:spPr>
          <a:xfrm>
            <a:off x="274582" y="408471"/>
            <a:ext cx="8869418" cy="1143000"/>
          </a:xfrm>
        </p:spPr>
        <p:txBody>
          <a:bodyPr/>
          <a:lstStyle/>
          <a:p>
            <a:pPr algn="l"/>
            <a:r>
              <a:rPr lang="en-US" sz="3600" i="1" dirty="0">
                <a:solidFill>
                  <a:srgbClr val="FFFFFF"/>
                </a:solidFill>
                <a:latin typeface="+mn-lt"/>
              </a:rPr>
              <a:t>Reader’s Digest </a:t>
            </a:r>
            <a:r>
              <a:rPr lang="en-US" sz="3600" dirty="0">
                <a:solidFill>
                  <a:srgbClr val="FFFFFF"/>
                </a:solidFill>
                <a:latin typeface="+mn-lt"/>
              </a:rPr>
              <a:t>reached a huge audience</a:t>
            </a:r>
          </a:p>
        </p:txBody>
      </p:sp>
      <p:sp>
        <p:nvSpPr>
          <p:cNvPr id="3" name="Content Placeholder 2">
            <a:extLst>
              <a:ext uri="{FF2B5EF4-FFF2-40B4-BE49-F238E27FC236}">
                <a16:creationId xmlns:a16="http://schemas.microsoft.com/office/drawing/2014/main" id="{9D4D7B1F-8158-1C4E-B48D-98A747A8DE2E}"/>
              </a:ext>
            </a:extLst>
          </p:cNvPr>
          <p:cNvSpPr>
            <a:spLocks noGrp="1"/>
          </p:cNvSpPr>
          <p:nvPr>
            <p:ph idx="1"/>
          </p:nvPr>
        </p:nvSpPr>
        <p:spPr>
          <a:xfrm>
            <a:off x="400707" y="1561981"/>
            <a:ext cx="8342586" cy="4198883"/>
          </a:xfrm>
        </p:spPr>
        <p:txBody>
          <a:bodyPr/>
          <a:lstStyle/>
          <a:p>
            <a:pPr marL="0" indent="0">
              <a:buNone/>
            </a:pPr>
            <a:endParaRPr lang="en-US" sz="2200" dirty="0"/>
          </a:p>
          <a:p>
            <a:r>
              <a:rPr lang="en-US" sz="2400" i="1" dirty="0"/>
              <a:t>Reader’s Digest</a:t>
            </a:r>
            <a:r>
              <a:rPr lang="en-US" sz="2400" dirty="0"/>
              <a:t> had a circulation of nearly</a:t>
            </a:r>
            <a:r>
              <a:rPr lang="en-US" sz="2400" b="1" dirty="0"/>
              <a:t> </a:t>
            </a:r>
            <a:r>
              <a:rPr lang="en-US" sz="2400" dirty="0"/>
              <a:t>nine million. </a:t>
            </a:r>
          </a:p>
          <a:p>
            <a:endParaRPr lang="en-US" sz="2400" dirty="0"/>
          </a:p>
          <a:p>
            <a:r>
              <a:rPr lang="en-US" sz="2400" dirty="0"/>
              <a:t>And there were other popularizations as well. </a:t>
            </a:r>
          </a:p>
          <a:p>
            <a:endParaRPr lang="en-US" sz="2400" dirty="0"/>
          </a:p>
          <a:p>
            <a:r>
              <a:rPr lang="en-US" sz="2400" dirty="0"/>
              <a:t>US population ~140 million </a:t>
            </a:r>
          </a:p>
          <a:p>
            <a:pPr marL="0" indent="0">
              <a:buNone/>
            </a:pPr>
            <a:endParaRPr lang="en-US" sz="2800" dirty="0"/>
          </a:p>
          <a:p>
            <a:pPr marL="0" indent="0" algn="ctr">
              <a:buNone/>
            </a:pPr>
            <a:r>
              <a:rPr lang="en-US" sz="2800" dirty="0"/>
              <a:t>Our calculations: they may have reached close to 10% of America… maybe more </a:t>
            </a:r>
          </a:p>
        </p:txBody>
      </p:sp>
    </p:spTree>
    <p:extLst>
      <p:ext uri="{BB962C8B-B14F-4D97-AF65-F5344CB8AC3E}">
        <p14:creationId xmlns:p14="http://schemas.microsoft.com/office/powerpoint/2010/main" val="1560390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CB68-2BBF-5A4B-90B5-7F14FA35DFAB}"/>
              </a:ext>
            </a:extLst>
          </p:cNvPr>
          <p:cNvSpPr>
            <a:spLocks noGrp="1"/>
          </p:cNvSpPr>
          <p:nvPr>
            <p:ph type="title"/>
          </p:nvPr>
        </p:nvSpPr>
        <p:spPr>
          <a:xfrm>
            <a:off x="394466" y="2963916"/>
            <a:ext cx="8355067" cy="2900857"/>
          </a:xfrm>
        </p:spPr>
        <p:txBody>
          <a:bodyPr/>
          <a:lstStyle/>
          <a:p>
            <a:r>
              <a:rPr lang="en-US" sz="2800" dirty="0">
                <a:solidFill>
                  <a:srgbClr val="FFFFFF"/>
                </a:solidFill>
                <a:latin typeface="+mn-lt"/>
              </a:rPr>
              <a:t>HAYEK’s nuance and caveats were expunged</a:t>
            </a:r>
            <a:br>
              <a:rPr lang="en-US" sz="2800" dirty="0">
                <a:solidFill>
                  <a:srgbClr val="FFFFFF"/>
                </a:solidFill>
                <a:latin typeface="+mn-lt"/>
              </a:rPr>
            </a:br>
            <a:br>
              <a:rPr lang="en-US" sz="2800" dirty="0">
                <a:solidFill>
                  <a:srgbClr val="FFFFFF"/>
                </a:solidFill>
                <a:latin typeface="+mn-lt"/>
              </a:rPr>
            </a:br>
            <a:r>
              <a:rPr lang="en-US" sz="2800" dirty="0">
                <a:solidFill>
                  <a:srgbClr val="FFFFFF"/>
                </a:solidFill>
                <a:latin typeface="+mn-lt"/>
              </a:rPr>
              <a:t>All discussion of legitimate forms of “interference” in the marketplace removed</a:t>
            </a:r>
            <a:br>
              <a:rPr lang="en-US" sz="2800" dirty="0">
                <a:solidFill>
                  <a:srgbClr val="FFFFFF"/>
                </a:solidFill>
                <a:latin typeface="+mn-lt"/>
              </a:rPr>
            </a:br>
            <a:br>
              <a:rPr lang="en-US" sz="2800" dirty="0">
                <a:solidFill>
                  <a:srgbClr val="FFFFFF"/>
                </a:solidFill>
                <a:latin typeface="+mn-lt"/>
              </a:rPr>
            </a:br>
            <a:r>
              <a:rPr lang="en-US" sz="2800" dirty="0">
                <a:solidFill>
                  <a:srgbClr val="FFFFFF"/>
                </a:solidFill>
                <a:latin typeface="+mn-lt"/>
              </a:rPr>
              <a:t>And then they did the same thing to Adam Smith. </a:t>
            </a:r>
            <a:br>
              <a:rPr lang="en-US" sz="3200" dirty="0"/>
            </a:br>
            <a:br>
              <a:rPr lang="en-US" sz="3200" dirty="0"/>
            </a:br>
            <a:br>
              <a:rPr lang="en-US" sz="3200" dirty="0"/>
            </a:br>
            <a:br>
              <a:rPr lang="en-US" sz="3200" dirty="0"/>
            </a:br>
            <a:r>
              <a:rPr lang="en-US" sz="3200" dirty="0"/>
              <a:t> </a:t>
            </a:r>
          </a:p>
        </p:txBody>
      </p:sp>
      <p:sp>
        <p:nvSpPr>
          <p:cNvPr id="3" name="Rectangle 2">
            <a:extLst>
              <a:ext uri="{FF2B5EF4-FFF2-40B4-BE49-F238E27FC236}">
                <a16:creationId xmlns:a16="http://schemas.microsoft.com/office/drawing/2014/main" id="{D23EC2F3-459D-52DE-259A-DF071869F380}"/>
              </a:ext>
            </a:extLst>
          </p:cNvPr>
          <p:cNvSpPr/>
          <p:nvPr/>
        </p:nvSpPr>
        <p:spPr bwMode="auto">
          <a:xfrm>
            <a:off x="328611" y="1366344"/>
            <a:ext cx="8486775" cy="4125311"/>
          </a:xfrm>
          <a:prstGeom prst="rect">
            <a:avLst/>
          </a:prstGeom>
          <a:noFill/>
          <a:ln w="25400" cap="flat" cmpd="sng" algn="ctr">
            <a:solidFill>
              <a:srgbClr val="D83A28"/>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spTree>
    <p:extLst>
      <p:ext uri="{BB962C8B-B14F-4D97-AF65-F5344CB8AC3E}">
        <p14:creationId xmlns:p14="http://schemas.microsoft.com/office/powerpoint/2010/main" val="2490544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1569-685A-7248-9B9B-7119B47F015A}"/>
              </a:ext>
            </a:extLst>
          </p:cNvPr>
          <p:cNvSpPr>
            <a:spLocks noGrp="1"/>
          </p:cNvSpPr>
          <p:nvPr>
            <p:ph type="title"/>
          </p:nvPr>
        </p:nvSpPr>
        <p:spPr>
          <a:xfrm>
            <a:off x="228599" y="303609"/>
            <a:ext cx="8589580" cy="1143000"/>
          </a:xfrm>
        </p:spPr>
        <p:txBody>
          <a:bodyPr/>
          <a:lstStyle/>
          <a:p>
            <a:r>
              <a:rPr lang="en-US" sz="2800" dirty="0">
                <a:solidFill>
                  <a:srgbClr val="FFFFFF"/>
                </a:solidFill>
                <a:latin typeface="+mn-lt"/>
              </a:rPr>
              <a:t>The Free Market Project at the University of Chicago</a:t>
            </a:r>
          </a:p>
        </p:txBody>
      </p:sp>
      <p:sp>
        <p:nvSpPr>
          <p:cNvPr id="3" name="Content Placeholder 2">
            <a:extLst>
              <a:ext uri="{FF2B5EF4-FFF2-40B4-BE49-F238E27FC236}">
                <a16:creationId xmlns:a16="http://schemas.microsoft.com/office/drawing/2014/main" id="{A8197246-1E19-BD47-A7BA-0B324B4228EA}"/>
              </a:ext>
            </a:extLst>
          </p:cNvPr>
          <p:cNvSpPr>
            <a:spLocks noGrp="1"/>
          </p:cNvSpPr>
          <p:nvPr>
            <p:ph idx="1"/>
          </p:nvPr>
        </p:nvSpPr>
        <p:spPr>
          <a:xfrm>
            <a:off x="326572" y="1636985"/>
            <a:ext cx="4147454" cy="4801791"/>
          </a:xfrm>
        </p:spPr>
        <p:txBody>
          <a:bodyPr/>
          <a:lstStyle/>
          <a:p>
            <a:pPr marL="0" indent="0">
              <a:buNone/>
            </a:pPr>
            <a:r>
              <a:rPr lang="en-US" sz="2400" dirty="0"/>
              <a:t>HAYEK had been brought to America to be part of a major project at the University of Chicago, called the “Free Market Project.”</a:t>
            </a:r>
          </a:p>
          <a:p>
            <a:pPr marL="0" indent="0">
              <a:buNone/>
            </a:pPr>
            <a:endParaRPr lang="en-US" sz="2400" dirty="0"/>
          </a:p>
          <a:p>
            <a:pPr marL="0" indent="0">
              <a:buNone/>
            </a:pPr>
            <a:r>
              <a:rPr lang="en-US" sz="2400" dirty="0"/>
              <a:t>It was conceptualized and funded by a former executive at the Dupont Corporation, Jasper Crane, and Harold Luhnow, head of the libertarian Volker Foundation</a:t>
            </a:r>
            <a:r>
              <a:rPr lang="en-US" sz="2400" dirty="0">
                <a:latin typeface="Optima" panose="02000503060000020004" pitchFamily="2" charset="0"/>
              </a:rPr>
              <a:t>.</a:t>
            </a:r>
          </a:p>
          <a:p>
            <a:pPr marL="0" indent="0">
              <a:buNone/>
            </a:pPr>
            <a:endParaRPr lang="en-US" sz="2400" dirty="0">
              <a:latin typeface="Optima" panose="02000503060000020004" pitchFamily="2" charset="0"/>
            </a:endParaRPr>
          </a:p>
        </p:txBody>
      </p:sp>
      <p:grpSp>
        <p:nvGrpSpPr>
          <p:cNvPr id="6" name="Group 5">
            <a:extLst>
              <a:ext uri="{FF2B5EF4-FFF2-40B4-BE49-F238E27FC236}">
                <a16:creationId xmlns:a16="http://schemas.microsoft.com/office/drawing/2014/main" id="{944B5F75-F668-C2E3-0FA7-ABD3523F40C1}"/>
              </a:ext>
            </a:extLst>
          </p:cNvPr>
          <p:cNvGrpSpPr/>
          <p:nvPr/>
        </p:nvGrpSpPr>
        <p:grpSpPr>
          <a:xfrm>
            <a:off x="4572000" y="1752600"/>
            <a:ext cx="4082147" cy="4329902"/>
            <a:chOff x="4572000" y="1752600"/>
            <a:chExt cx="4082147" cy="4329902"/>
          </a:xfrm>
        </p:grpSpPr>
        <p:sp>
          <p:nvSpPr>
            <p:cNvPr id="4" name="Rectangle 3">
              <a:extLst>
                <a:ext uri="{FF2B5EF4-FFF2-40B4-BE49-F238E27FC236}">
                  <a16:creationId xmlns:a16="http://schemas.microsoft.com/office/drawing/2014/main" id="{2022600C-5BCE-4559-306A-609CD878A237}"/>
                </a:ext>
              </a:extLst>
            </p:cNvPr>
            <p:cNvSpPr/>
            <p:nvPr/>
          </p:nvSpPr>
          <p:spPr bwMode="auto">
            <a:xfrm>
              <a:off x="4898574" y="1975757"/>
              <a:ext cx="3755573" cy="4106745"/>
            </a:xfrm>
            <a:prstGeom prst="rect">
              <a:avLst/>
            </a:prstGeom>
            <a:solidFill>
              <a:srgbClr val="D83A2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pic>
          <p:nvPicPr>
            <p:cNvPr id="4098" name="Picture 2">
              <a:extLst>
                <a:ext uri="{FF2B5EF4-FFF2-40B4-BE49-F238E27FC236}">
                  <a16:creationId xmlns:a16="http://schemas.microsoft.com/office/drawing/2014/main" id="{8CF66B88-85F0-2B66-32CC-B1D5FAFCDF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51" r="11304"/>
            <a:stretch/>
          </p:blipFill>
          <p:spPr bwMode="auto">
            <a:xfrm>
              <a:off x="4572000" y="1752600"/>
              <a:ext cx="3984173" cy="42302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A2A26E24-B2F0-1E06-CE32-B265C76BA8F0}"/>
              </a:ext>
            </a:extLst>
          </p:cNvPr>
          <p:cNvSpPr txBox="1"/>
          <p:nvPr/>
        </p:nvSpPr>
        <p:spPr>
          <a:xfrm>
            <a:off x="6492978" y="6202613"/>
            <a:ext cx="2161169" cy="461665"/>
          </a:xfrm>
          <a:prstGeom prst="rect">
            <a:avLst/>
          </a:prstGeom>
          <a:noFill/>
        </p:spPr>
        <p:txBody>
          <a:bodyPr wrap="none" rtlCol="0">
            <a:spAutoFit/>
          </a:bodyPr>
          <a:lstStyle/>
          <a:p>
            <a:pPr algn="r"/>
            <a:r>
              <a:rPr lang="en-US" sz="1200" i="1" dirty="0">
                <a:latin typeface="Optima" panose="02000503060000020004" pitchFamily="2" charset="0"/>
              </a:rPr>
              <a:t>Hayek at Chicago, 1954</a:t>
            </a:r>
          </a:p>
          <a:p>
            <a:pPr algn="r"/>
            <a:r>
              <a:rPr lang="en-US" sz="1200" i="1" dirty="0">
                <a:latin typeface="Optima" panose="02000503060000020004" pitchFamily="2" charset="0"/>
              </a:rPr>
              <a:t>UChicago Special Collections</a:t>
            </a:r>
          </a:p>
        </p:txBody>
      </p:sp>
    </p:spTree>
    <p:extLst>
      <p:ext uri="{BB962C8B-B14F-4D97-AF65-F5344CB8AC3E}">
        <p14:creationId xmlns:p14="http://schemas.microsoft.com/office/powerpoint/2010/main" val="4190026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56796-9B84-CBDD-50D1-1E393D9EF7C2}"/>
              </a:ext>
            </a:extLst>
          </p:cNvPr>
          <p:cNvSpPr>
            <a:spLocks noGrp="1"/>
          </p:cNvSpPr>
          <p:nvPr>
            <p:ph idx="1"/>
          </p:nvPr>
        </p:nvSpPr>
        <p:spPr>
          <a:xfrm>
            <a:off x="395415" y="752271"/>
            <a:ext cx="8462145" cy="5152769"/>
          </a:xfrm>
        </p:spPr>
        <p:txBody>
          <a:bodyPr/>
          <a:lstStyle/>
          <a:p>
            <a:pPr marL="0" indent="0" algn="ctr">
              <a:buNone/>
            </a:pPr>
            <a:r>
              <a:rPr lang="en-US" dirty="0"/>
              <a:t>Recent piece in the </a:t>
            </a:r>
            <a:r>
              <a:rPr lang="en-US" i="1" dirty="0"/>
              <a:t>New York Times </a:t>
            </a:r>
            <a:r>
              <a:rPr lang="en-US" dirty="0"/>
              <a:t>by economist Jason Furman:</a:t>
            </a:r>
          </a:p>
          <a:p>
            <a:pPr marL="0" indent="0" algn="ctr">
              <a:buNone/>
            </a:pPr>
            <a:endParaRPr lang="en-US" dirty="0"/>
          </a:p>
          <a:p>
            <a:pPr marL="0" indent="0" algn="ctr">
              <a:buNone/>
            </a:pPr>
            <a:r>
              <a:rPr lang="en-US" sz="2400" dirty="0"/>
              <a:t>“Smith urged us to judge a nation not by the fortunes of its kings or nobility (today we might say our titans of technology and finance) but instead by whether it supplied people “with all the necessaries and of life.” </a:t>
            </a:r>
          </a:p>
          <a:p>
            <a:pPr marL="0" indent="0" algn="ctr">
              <a:buNone/>
            </a:pPr>
            <a:r>
              <a:rPr lang="en-US" sz="2400" dirty="0"/>
              <a:t>He insisted that prosperity had to be broadly shared: </a:t>
            </a:r>
          </a:p>
          <a:p>
            <a:pPr marL="0" indent="0" algn="ctr">
              <a:buNone/>
            </a:pPr>
            <a:r>
              <a:rPr lang="en-US" sz="2400" dirty="0"/>
              <a:t>“No society can surely be flourishing and happy, of which the far greater part of the members are poor and miserable.” </a:t>
            </a:r>
          </a:p>
        </p:txBody>
      </p:sp>
    </p:spTree>
    <p:extLst>
      <p:ext uri="{BB962C8B-B14F-4D97-AF65-F5344CB8AC3E}">
        <p14:creationId xmlns:p14="http://schemas.microsoft.com/office/powerpoint/2010/main" val="3003550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02E3A-5FAC-2D0B-92FF-47EDEBE40987}"/>
              </a:ext>
            </a:extLst>
          </p:cNvPr>
          <p:cNvSpPr>
            <a:spLocks noGrp="1"/>
          </p:cNvSpPr>
          <p:nvPr>
            <p:ph type="title"/>
          </p:nvPr>
        </p:nvSpPr>
        <p:spPr>
          <a:xfrm>
            <a:off x="710385" y="1571628"/>
            <a:ext cx="7723229" cy="3714743"/>
          </a:xfrm>
        </p:spPr>
        <p:txBody>
          <a:bodyPr vert="horz" wrap="square" lIns="68580" tIns="34290" rIns="68580" bIns="34290" numCol="1" rtlCol="0" anchor="b" anchorCtr="0" compatLnSpc="1">
            <a:prstTxWarp prst="textNoShape">
              <a:avLst/>
            </a:prstTxWarp>
            <a:noAutofit/>
          </a:bodyPr>
          <a:lstStyle/>
          <a:p>
            <a:br>
              <a:rPr lang="en-US" dirty="0">
                <a:solidFill>
                  <a:schemeClr val="tx1"/>
                </a:solidFill>
                <a:latin typeface="+mn-lt"/>
                <a:ea typeface="+mj-ea"/>
                <a:cs typeface="+mj-cs"/>
              </a:rPr>
            </a:br>
            <a:br>
              <a:rPr lang="en-US" dirty="0">
                <a:solidFill>
                  <a:schemeClr val="tx1"/>
                </a:solidFill>
                <a:latin typeface="+mn-lt"/>
                <a:ea typeface="+mj-ea"/>
                <a:cs typeface="+mj-cs"/>
              </a:rPr>
            </a:br>
            <a:r>
              <a:rPr lang="en-US" dirty="0">
                <a:solidFill>
                  <a:schemeClr val="tx1"/>
                </a:solidFill>
                <a:latin typeface="+mn-lt"/>
                <a:ea typeface="+mj-ea"/>
                <a:cs typeface="+mj-cs"/>
              </a:rPr>
              <a:t>Idea: to fund an academic program at a prestigious university to develop a </a:t>
            </a:r>
            <a:r>
              <a:rPr lang="en-US" dirty="0">
                <a:solidFill>
                  <a:schemeClr val="tx1"/>
                </a:solidFill>
                <a:latin typeface="+mn-lt"/>
              </a:rPr>
              <a:t>blueprint for “an effective competitive system” of free enterprise.</a:t>
            </a:r>
            <a:br>
              <a:rPr lang="en-US" sz="2000" dirty="0">
                <a:latin typeface="Times" pitchFamily="2" charset="0"/>
              </a:rPr>
            </a:br>
            <a:endParaRPr lang="en-US" sz="3600" dirty="0">
              <a:latin typeface="+mn-lt"/>
              <a:ea typeface="+mj-ea"/>
              <a:cs typeface="+mj-cs"/>
            </a:endParaRPr>
          </a:p>
        </p:txBody>
      </p:sp>
    </p:spTree>
    <p:extLst>
      <p:ext uri="{BB962C8B-B14F-4D97-AF65-F5344CB8AC3E}">
        <p14:creationId xmlns:p14="http://schemas.microsoft.com/office/powerpoint/2010/main" val="1887472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4CBF2-8818-3342-9F6A-55953F30A5C5}"/>
              </a:ext>
            </a:extLst>
          </p:cNvPr>
          <p:cNvSpPr>
            <a:spLocks noGrp="1"/>
          </p:cNvSpPr>
          <p:nvPr>
            <p:ph idx="1"/>
          </p:nvPr>
        </p:nvSpPr>
        <p:spPr>
          <a:xfrm>
            <a:off x="283778" y="468534"/>
            <a:ext cx="8530970" cy="1116956"/>
          </a:xfrm>
        </p:spPr>
        <p:txBody>
          <a:bodyPr/>
          <a:lstStyle/>
          <a:p>
            <a:pPr marL="0" indent="0">
              <a:buNone/>
            </a:pPr>
            <a:r>
              <a:rPr lang="en-US" sz="2800" b="1" dirty="0"/>
              <a:t>The arguments to be advanced were stipulated:</a:t>
            </a:r>
          </a:p>
          <a:p>
            <a:endParaRPr lang="en-US" sz="2800" dirty="0">
              <a:latin typeface="Optima" panose="02000503060000020004" pitchFamily="2" charset="0"/>
            </a:endParaRPr>
          </a:p>
        </p:txBody>
      </p:sp>
      <p:sp>
        <p:nvSpPr>
          <p:cNvPr id="5" name="TextBox 4">
            <a:extLst>
              <a:ext uri="{FF2B5EF4-FFF2-40B4-BE49-F238E27FC236}">
                <a16:creationId xmlns:a16="http://schemas.microsoft.com/office/drawing/2014/main" id="{00DA3D51-07A6-58E6-72D9-D2040DB4738D}"/>
              </a:ext>
            </a:extLst>
          </p:cNvPr>
          <p:cNvSpPr txBox="1"/>
          <p:nvPr/>
        </p:nvSpPr>
        <p:spPr>
          <a:xfrm>
            <a:off x="409903" y="1585490"/>
            <a:ext cx="8274341" cy="2246769"/>
          </a:xfrm>
          <a:prstGeom prst="rect">
            <a:avLst/>
          </a:prstGeom>
          <a:noFill/>
        </p:spPr>
        <p:txBody>
          <a:bodyPr wrap="square">
            <a:spAutoFit/>
          </a:bodyPr>
          <a:lstStyle/>
          <a:p>
            <a:pPr marL="0" indent="0">
              <a:buNone/>
            </a:pPr>
            <a:r>
              <a:rPr lang="en-US" sz="2800" dirty="0">
                <a:latin typeface="+mn-lt"/>
              </a:rPr>
              <a:t>1) The primacy of “the free market” as “the most efficient organizer of society,” and explaining that “the free market is systematic, rational not chaotic or disorderly,” and consistently efficient in “allocating resources to their best use.” </a:t>
            </a:r>
          </a:p>
        </p:txBody>
      </p:sp>
      <p:sp>
        <p:nvSpPr>
          <p:cNvPr id="7" name="TextBox 6">
            <a:extLst>
              <a:ext uri="{FF2B5EF4-FFF2-40B4-BE49-F238E27FC236}">
                <a16:creationId xmlns:a16="http://schemas.microsoft.com/office/drawing/2014/main" id="{4113C980-2FC7-E18E-8379-C92D4B4284A7}"/>
              </a:ext>
            </a:extLst>
          </p:cNvPr>
          <p:cNvSpPr txBox="1"/>
          <p:nvPr/>
        </p:nvSpPr>
        <p:spPr>
          <a:xfrm>
            <a:off x="409903" y="4256717"/>
            <a:ext cx="8404845" cy="1384995"/>
          </a:xfrm>
          <a:prstGeom prst="rect">
            <a:avLst/>
          </a:prstGeom>
          <a:noFill/>
        </p:spPr>
        <p:txBody>
          <a:bodyPr wrap="square">
            <a:spAutoFit/>
          </a:bodyPr>
          <a:lstStyle/>
          <a:p>
            <a:pPr marL="0" indent="0">
              <a:buNone/>
            </a:pPr>
            <a:r>
              <a:rPr lang="en-US" sz="2800" dirty="0">
                <a:latin typeface="+mn-lt"/>
              </a:rPr>
              <a:t>2) The relationship between capitalism and freedom, with an emphasis on regulation as a “menace to the Free Market” and therefore to freedom, generally.</a:t>
            </a:r>
          </a:p>
        </p:txBody>
      </p:sp>
    </p:spTree>
    <p:extLst>
      <p:ext uri="{BB962C8B-B14F-4D97-AF65-F5344CB8AC3E}">
        <p14:creationId xmlns:p14="http://schemas.microsoft.com/office/powerpoint/2010/main" val="1670243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FB8913-2297-6F41-9044-F17E09B15253}"/>
              </a:ext>
            </a:extLst>
          </p:cNvPr>
          <p:cNvSpPr txBox="1">
            <a:spLocks/>
          </p:cNvSpPr>
          <p:nvPr/>
        </p:nvSpPr>
        <p:spPr bwMode="auto">
          <a:xfrm>
            <a:off x="507745" y="800829"/>
            <a:ext cx="8128511" cy="569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9" charset="-128"/>
                <a:cs typeface="ＭＳ Ｐゴシック" pitchFamily="119" charset="-128"/>
              </a:defRPr>
            </a:lvl1pPr>
            <a:lvl2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2pPr>
            <a:lvl3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3pPr>
            <a:lvl4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4pPr>
            <a:lvl5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5pPr>
            <a:lvl6pPr marL="4572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6pPr>
            <a:lvl7pPr marL="9144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7pPr>
            <a:lvl8pPr marL="13716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8pPr>
            <a:lvl9pPr marL="18288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9pPr>
          </a:lstStyle>
          <a:p>
            <a:pPr defTabSz="914400"/>
            <a:r>
              <a:rPr lang="en-US" sz="2800" kern="0" dirty="0">
                <a:solidFill>
                  <a:srgbClr val="FFFFFF"/>
                </a:solidFill>
                <a:latin typeface="+mn-lt"/>
              </a:rPr>
              <a:t>These champions of “competition” did not support a free market of ideas, or even open inquiry.</a:t>
            </a:r>
            <a:br>
              <a:rPr lang="en-US" sz="2800" kern="0" dirty="0">
                <a:solidFill>
                  <a:srgbClr val="FFFFFF"/>
                </a:solidFill>
                <a:latin typeface="+mn-lt"/>
              </a:rPr>
            </a:br>
            <a:br>
              <a:rPr lang="en-US" sz="2800" kern="0" dirty="0">
                <a:solidFill>
                  <a:srgbClr val="FFFFFF"/>
                </a:solidFill>
                <a:latin typeface="+mn-lt"/>
              </a:rPr>
            </a:br>
            <a:r>
              <a:rPr lang="en-US" sz="2800" kern="0" dirty="0">
                <a:solidFill>
                  <a:srgbClr val="FFFFFF"/>
                </a:solidFill>
                <a:latin typeface="+mn-lt"/>
              </a:rPr>
              <a:t>There was no open search for these jobs, no competitive process for funding research</a:t>
            </a:r>
            <a:br>
              <a:rPr lang="en-US" sz="2800" kern="0" dirty="0">
                <a:solidFill>
                  <a:srgbClr val="FFFFFF"/>
                </a:solidFill>
                <a:latin typeface="+mn-lt"/>
              </a:rPr>
            </a:br>
            <a:br>
              <a:rPr lang="en-US" sz="2800" kern="0" dirty="0">
                <a:solidFill>
                  <a:srgbClr val="FFFFFF"/>
                </a:solidFill>
                <a:latin typeface="+mn-lt"/>
              </a:rPr>
            </a:br>
            <a:r>
              <a:rPr lang="en-US" sz="2800" kern="0" dirty="0">
                <a:solidFill>
                  <a:srgbClr val="FFFFFF"/>
                </a:solidFill>
                <a:latin typeface="+mn-lt"/>
              </a:rPr>
              <a:t>Rather, they handpicked participants, got them hired behind closed doors, and, without external review, funded the research that supported their political ideology. </a:t>
            </a:r>
            <a:br>
              <a:rPr lang="en-US" sz="2800" kern="0" dirty="0">
                <a:solidFill>
                  <a:srgbClr val="FFFFFF"/>
                </a:solidFill>
                <a:latin typeface="Optima" panose="02000503060000020004" pitchFamily="2" charset="0"/>
              </a:rPr>
            </a:br>
            <a:endParaRPr lang="en-US" sz="2800" kern="0" dirty="0">
              <a:solidFill>
                <a:srgbClr val="FFFFFF"/>
              </a:solidFill>
              <a:latin typeface="Optima" panose="02000503060000020004" pitchFamily="2" charset="0"/>
            </a:endParaRPr>
          </a:p>
        </p:txBody>
      </p:sp>
      <p:sp>
        <p:nvSpPr>
          <p:cNvPr id="3" name="Rectangle 2">
            <a:extLst>
              <a:ext uri="{FF2B5EF4-FFF2-40B4-BE49-F238E27FC236}">
                <a16:creationId xmlns:a16="http://schemas.microsoft.com/office/drawing/2014/main" id="{4AE34544-E712-661C-F3CF-664FD235C2A6}"/>
              </a:ext>
            </a:extLst>
          </p:cNvPr>
          <p:cNvSpPr/>
          <p:nvPr/>
        </p:nvSpPr>
        <p:spPr bwMode="auto">
          <a:xfrm>
            <a:off x="457364" y="1018041"/>
            <a:ext cx="8229272" cy="4756226"/>
          </a:xfrm>
          <a:prstGeom prst="rect">
            <a:avLst/>
          </a:prstGeom>
          <a:noFill/>
          <a:ln w="25400" cap="flat" cmpd="sng" algn="ctr">
            <a:solidFill>
              <a:srgbClr val="D83A28"/>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spTree>
    <p:extLst>
      <p:ext uri="{BB962C8B-B14F-4D97-AF65-F5344CB8AC3E}">
        <p14:creationId xmlns:p14="http://schemas.microsoft.com/office/powerpoint/2010/main" val="21620586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7A73D-BB9B-1988-4CA9-54C9F301385F}"/>
              </a:ext>
            </a:extLst>
          </p:cNvPr>
          <p:cNvSpPr>
            <a:spLocks noGrp="1"/>
          </p:cNvSpPr>
          <p:nvPr>
            <p:ph type="title"/>
          </p:nvPr>
        </p:nvSpPr>
        <p:spPr>
          <a:xfrm>
            <a:off x="1313259" y="3789605"/>
            <a:ext cx="6517482" cy="1980574"/>
          </a:xfrm>
        </p:spPr>
        <p:txBody>
          <a:bodyPr vert="horz" wrap="square" lIns="68580" tIns="34290" rIns="68580" bIns="34290" numCol="1" rtlCol="0" anchor="b" anchorCtr="0" compatLnSpc="1">
            <a:prstTxWarp prst="textNoShape">
              <a:avLst/>
            </a:prstTxWarp>
            <a:normAutofit/>
          </a:bodyPr>
          <a:lstStyle/>
          <a:p>
            <a:pPr eaLnBrk="1" hangingPunct="1"/>
            <a:r>
              <a:rPr lang="en-US" sz="3300" dirty="0">
                <a:solidFill>
                  <a:schemeClr val="tx1"/>
                </a:solidFill>
                <a:ea typeface="+mj-ea"/>
                <a:cs typeface="+mj-cs"/>
              </a:rPr>
              <a:t>Two key figures: </a:t>
            </a:r>
            <a:br>
              <a:rPr lang="en-US" sz="3300" dirty="0">
                <a:solidFill>
                  <a:schemeClr val="tx1"/>
                </a:solidFill>
                <a:ea typeface="+mj-ea"/>
                <a:cs typeface="+mj-cs"/>
              </a:rPr>
            </a:br>
            <a:r>
              <a:rPr lang="en-US" sz="3300" dirty="0">
                <a:solidFill>
                  <a:schemeClr val="tx1"/>
                </a:solidFill>
                <a:ea typeface="+mj-ea"/>
                <a:cs typeface="+mj-cs"/>
              </a:rPr>
              <a:t>Milton Friedman and George Stigler</a:t>
            </a:r>
            <a:br>
              <a:rPr lang="en-US" sz="3300" dirty="0">
                <a:solidFill>
                  <a:schemeClr val="tx1"/>
                </a:solidFill>
                <a:ea typeface="+mj-ea"/>
                <a:cs typeface="+mj-cs"/>
              </a:rPr>
            </a:br>
            <a:endParaRPr lang="en-US" sz="3300" dirty="0">
              <a:solidFill>
                <a:schemeClr val="tx1"/>
              </a:solidFill>
              <a:ea typeface="+mj-ea"/>
              <a:cs typeface="+mj-cs"/>
            </a:endParaRPr>
          </a:p>
        </p:txBody>
      </p:sp>
      <p:pic>
        <p:nvPicPr>
          <p:cNvPr id="10" name="Picture 9" descr="A person wearing glasses&#10;&#10;Description automatically generated with low confidence">
            <a:extLst>
              <a:ext uri="{FF2B5EF4-FFF2-40B4-BE49-F238E27FC236}">
                <a16:creationId xmlns:a16="http://schemas.microsoft.com/office/drawing/2014/main" id="{B330A6ED-3BB2-E6C0-22CB-826C301F56A8}"/>
              </a:ext>
            </a:extLst>
          </p:cNvPr>
          <p:cNvPicPr>
            <a:picLocks noChangeAspect="1"/>
          </p:cNvPicPr>
          <p:nvPr/>
        </p:nvPicPr>
        <p:blipFill rotWithShape="1">
          <a:blip r:embed="rId2"/>
          <a:srcRect t="1125" r="-2" b="-2"/>
          <a:stretch/>
        </p:blipFill>
        <p:spPr>
          <a:xfrm>
            <a:off x="550593" y="1443816"/>
            <a:ext cx="3766655" cy="246935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 name="Picture 3" descr="A person wearing glasses and a suit&#10;&#10;Description automatically generated with low confidence">
            <a:extLst>
              <a:ext uri="{FF2B5EF4-FFF2-40B4-BE49-F238E27FC236}">
                <a16:creationId xmlns:a16="http://schemas.microsoft.com/office/drawing/2014/main" id="{745ACFFC-58FA-19C5-F7CF-894DBFF6365F}"/>
              </a:ext>
            </a:extLst>
          </p:cNvPr>
          <p:cNvPicPr>
            <a:picLocks noChangeAspect="1"/>
          </p:cNvPicPr>
          <p:nvPr/>
        </p:nvPicPr>
        <p:blipFill rotWithShape="1">
          <a:blip r:embed="rId3"/>
          <a:srcRect t="14248" b="24977"/>
          <a:stretch/>
        </p:blipFill>
        <p:spPr>
          <a:xfrm>
            <a:off x="4644551" y="1443816"/>
            <a:ext cx="3766655" cy="246935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Title 1">
            <a:extLst>
              <a:ext uri="{FF2B5EF4-FFF2-40B4-BE49-F238E27FC236}">
                <a16:creationId xmlns:a16="http://schemas.microsoft.com/office/drawing/2014/main" id="{EC2C5B55-8DDE-E258-296F-3F8846F0FD50}"/>
              </a:ext>
            </a:extLst>
          </p:cNvPr>
          <p:cNvSpPr txBox="1">
            <a:spLocks/>
          </p:cNvSpPr>
          <p:nvPr/>
        </p:nvSpPr>
        <p:spPr bwMode="auto">
          <a:xfrm>
            <a:off x="1313259" y="260827"/>
            <a:ext cx="6517482" cy="100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ＭＳ Ｐゴシック" pitchFamily="119" charset="-128"/>
                <a:cs typeface="ＭＳ Ｐゴシック" pitchFamily="119" charset="-128"/>
              </a:defRPr>
            </a:lvl1pPr>
            <a:lvl2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2pPr>
            <a:lvl3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3pPr>
            <a:lvl4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4pPr>
            <a:lvl5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5pPr>
            <a:lvl6pPr marL="4572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6pPr>
            <a:lvl7pPr marL="9144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7pPr>
            <a:lvl8pPr marL="13716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8pPr>
            <a:lvl9pPr marL="18288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9pPr>
          </a:lstStyle>
          <a:p>
            <a:pPr defTabSz="914400" eaLnBrk="1" hangingPunct="1"/>
            <a:r>
              <a:rPr lang="en-US" sz="3300" kern="0" dirty="0">
                <a:solidFill>
                  <a:schemeClr val="tx1"/>
                </a:solidFill>
                <a:ea typeface="+mj-ea"/>
                <a:cs typeface="+mj-cs"/>
              </a:rPr>
              <a:t>Who were these participants?</a:t>
            </a:r>
          </a:p>
        </p:txBody>
      </p:sp>
    </p:spTree>
    <p:extLst>
      <p:ext uri="{BB962C8B-B14F-4D97-AF65-F5344CB8AC3E}">
        <p14:creationId xmlns:p14="http://schemas.microsoft.com/office/powerpoint/2010/main" val="2574145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glasses and a suit&#10;&#10;Description automatically generated with low confidence">
            <a:extLst>
              <a:ext uri="{FF2B5EF4-FFF2-40B4-BE49-F238E27FC236}">
                <a16:creationId xmlns:a16="http://schemas.microsoft.com/office/drawing/2014/main" id="{745ACFFC-58FA-19C5-F7CF-894DBFF6365F}"/>
              </a:ext>
            </a:extLst>
          </p:cNvPr>
          <p:cNvPicPr>
            <a:picLocks noChangeAspect="1"/>
          </p:cNvPicPr>
          <p:nvPr/>
        </p:nvPicPr>
        <p:blipFill rotWithShape="1">
          <a:blip r:embed="rId2"/>
          <a:srcRect b="4378"/>
          <a:stretch/>
        </p:blipFill>
        <p:spPr>
          <a:xfrm>
            <a:off x="526015" y="411762"/>
            <a:ext cx="3044937" cy="3140797"/>
          </a:xfrm>
          <a:prstGeom prst="rect">
            <a:avLst/>
          </a:prstGeom>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38B7A73D-BB9B-1988-4CA9-54C9F301385F}"/>
              </a:ext>
            </a:extLst>
          </p:cNvPr>
          <p:cNvSpPr>
            <a:spLocks noGrp="1"/>
          </p:cNvSpPr>
          <p:nvPr>
            <p:ph type="title"/>
          </p:nvPr>
        </p:nvSpPr>
        <p:spPr>
          <a:xfrm>
            <a:off x="840486" y="3681170"/>
            <a:ext cx="7463028" cy="2456871"/>
          </a:xfrm>
        </p:spPr>
        <p:txBody>
          <a:bodyPr vert="horz" wrap="square" lIns="68580" tIns="34290" rIns="68580" bIns="34290" numCol="1" rtlCol="0" anchor="b" anchorCtr="0" compatLnSpc="1">
            <a:prstTxWarp prst="textNoShape">
              <a:avLst/>
            </a:prstTxWarp>
            <a:noAutofit/>
          </a:bodyPr>
          <a:lstStyle/>
          <a:p>
            <a:pPr eaLnBrk="1" hangingPunct="1"/>
            <a:r>
              <a:rPr lang="en-US" sz="2800" dirty="0">
                <a:solidFill>
                  <a:schemeClr val="tx1"/>
                </a:solidFill>
                <a:ea typeface="+mj-ea"/>
                <a:cs typeface="+mj-cs"/>
              </a:rPr>
              <a:t>1957 : STIGLER published an edited version of Adam Smith’s 1776 classic </a:t>
            </a:r>
            <a:r>
              <a:rPr lang="en-US" sz="2800" i="1" dirty="0">
                <a:solidFill>
                  <a:schemeClr val="tx1"/>
                </a:solidFill>
                <a:ea typeface="+mj-ea"/>
                <a:cs typeface="+mj-cs"/>
              </a:rPr>
              <a:t>The Wealth of Nations</a:t>
            </a:r>
            <a:br>
              <a:rPr lang="en-US" sz="2800" i="1" dirty="0">
                <a:solidFill>
                  <a:schemeClr val="tx1"/>
                </a:solidFill>
                <a:ea typeface="+mj-ea"/>
                <a:cs typeface="+mj-cs"/>
              </a:rPr>
            </a:br>
            <a:br>
              <a:rPr lang="en-US" sz="2800" dirty="0">
                <a:solidFill>
                  <a:schemeClr val="tx1"/>
                </a:solidFill>
                <a:ea typeface="+mj-ea"/>
                <a:cs typeface="+mj-cs"/>
              </a:rPr>
            </a:br>
            <a:r>
              <a:rPr lang="en-US" sz="2800" dirty="0">
                <a:solidFill>
                  <a:schemeClr val="tx1"/>
                </a:solidFill>
                <a:ea typeface="+mj-ea"/>
                <a:cs typeface="+mj-cs"/>
              </a:rPr>
              <a:t>Just as the edited version of </a:t>
            </a:r>
            <a:r>
              <a:rPr lang="en-US" sz="2800" i="1" dirty="0">
                <a:solidFill>
                  <a:schemeClr val="tx1"/>
                </a:solidFill>
                <a:ea typeface="+mj-ea"/>
                <a:cs typeface="+mj-cs"/>
              </a:rPr>
              <a:t>The Road to Serfdom </a:t>
            </a:r>
            <a:r>
              <a:rPr lang="en-US" sz="2800" dirty="0">
                <a:solidFill>
                  <a:schemeClr val="tx1"/>
                </a:solidFill>
                <a:ea typeface="+mj-ea"/>
                <a:cs typeface="+mj-cs"/>
              </a:rPr>
              <a:t>left out all of Hayek’s caveats, so did the Chicago school version of the </a:t>
            </a:r>
            <a:r>
              <a:rPr lang="en-US" sz="2800" i="1" dirty="0">
                <a:solidFill>
                  <a:schemeClr val="tx1"/>
                </a:solidFill>
                <a:ea typeface="+mj-ea"/>
                <a:cs typeface="+mj-cs"/>
              </a:rPr>
              <a:t>Wealth of Nations</a:t>
            </a:r>
          </a:p>
        </p:txBody>
      </p:sp>
      <p:pic>
        <p:nvPicPr>
          <p:cNvPr id="13" name="Picture 12">
            <a:extLst>
              <a:ext uri="{FF2B5EF4-FFF2-40B4-BE49-F238E27FC236}">
                <a16:creationId xmlns:a16="http://schemas.microsoft.com/office/drawing/2014/main" id="{C21517E1-3407-B567-70CC-97CECF97FF08}"/>
              </a:ext>
            </a:extLst>
          </p:cNvPr>
          <p:cNvPicPr>
            <a:picLocks noChangeAspect="1"/>
          </p:cNvPicPr>
          <p:nvPr/>
        </p:nvPicPr>
        <p:blipFill>
          <a:blip r:embed="rId3"/>
          <a:stretch>
            <a:fillRect/>
          </a:stretch>
        </p:blipFill>
        <p:spPr>
          <a:xfrm>
            <a:off x="5686067" y="411762"/>
            <a:ext cx="2406023" cy="3140797"/>
          </a:xfrm>
          <a:prstGeom prst="rect">
            <a:avLst/>
          </a:prstGeom>
        </p:spPr>
      </p:pic>
      <p:pic>
        <p:nvPicPr>
          <p:cNvPr id="20" name="Picture 19">
            <a:extLst>
              <a:ext uri="{FF2B5EF4-FFF2-40B4-BE49-F238E27FC236}">
                <a16:creationId xmlns:a16="http://schemas.microsoft.com/office/drawing/2014/main" id="{6C2ED5F1-3E9D-A029-CEC2-544025F9CA45}"/>
              </a:ext>
            </a:extLst>
          </p:cNvPr>
          <p:cNvPicPr>
            <a:picLocks noChangeAspect="1"/>
          </p:cNvPicPr>
          <p:nvPr/>
        </p:nvPicPr>
        <p:blipFill>
          <a:blip r:embed="rId4"/>
          <a:stretch>
            <a:fillRect/>
          </a:stretch>
        </p:blipFill>
        <p:spPr>
          <a:xfrm>
            <a:off x="3592203" y="411762"/>
            <a:ext cx="2093865" cy="3140797"/>
          </a:xfrm>
          <a:prstGeom prst="rect">
            <a:avLst/>
          </a:prstGeom>
        </p:spPr>
      </p:pic>
    </p:spTree>
    <p:extLst>
      <p:ext uri="{BB962C8B-B14F-4D97-AF65-F5344CB8AC3E}">
        <p14:creationId xmlns:p14="http://schemas.microsoft.com/office/powerpoint/2010/main" val="23826671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1517E1-3407-B567-70CC-97CECF97FF08}"/>
              </a:ext>
            </a:extLst>
          </p:cNvPr>
          <p:cNvPicPr>
            <a:picLocks noChangeAspect="1"/>
          </p:cNvPicPr>
          <p:nvPr/>
        </p:nvPicPr>
        <p:blipFill rotWithShape="1">
          <a:blip r:embed="rId2"/>
          <a:srcRect l="3727" r="4519" b="-2"/>
          <a:stretch/>
        </p:blipFill>
        <p:spPr>
          <a:xfrm>
            <a:off x="388883" y="857256"/>
            <a:ext cx="3626030" cy="5143493"/>
          </a:xfrm>
          <a:prstGeom prst="rect">
            <a:avLst/>
          </a:prstGeom>
        </p:spPr>
      </p:pic>
      <p:sp>
        <p:nvSpPr>
          <p:cNvPr id="2" name="Title 1">
            <a:extLst>
              <a:ext uri="{FF2B5EF4-FFF2-40B4-BE49-F238E27FC236}">
                <a16:creationId xmlns:a16="http://schemas.microsoft.com/office/drawing/2014/main" id="{38B7A73D-BB9B-1988-4CA9-54C9F301385F}"/>
              </a:ext>
            </a:extLst>
          </p:cNvPr>
          <p:cNvSpPr>
            <a:spLocks noGrp="1"/>
          </p:cNvSpPr>
          <p:nvPr>
            <p:ph type="title"/>
          </p:nvPr>
        </p:nvSpPr>
        <p:spPr>
          <a:xfrm>
            <a:off x="4071772" y="857256"/>
            <a:ext cx="4893552" cy="4597613"/>
          </a:xfrm>
        </p:spPr>
        <p:txBody>
          <a:bodyPr vert="horz" wrap="square" lIns="68580" tIns="34290" rIns="68580" bIns="34290" numCol="1" rtlCol="0" anchor="b" anchorCtr="0" compatLnSpc="1">
            <a:prstTxWarp prst="textNoShape">
              <a:avLst/>
            </a:prstTxWarp>
            <a:noAutofit/>
          </a:bodyPr>
          <a:lstStyle/>
          <a:p>
            <a:pPr eaLnBrk="1" hangingPunct="1"/>
            <a:r>
              <a:rPr lang="en-US" sz="2800" i="1" dirty="0">
                <a:solidFill>
                  <a:schemeClr val="tx1"/>
                </a:solidFill>
                <a:ea typeface="+mj-ea"/>
                <a:cs typeface="+mj-cs"/>
              </a:rPr>
              <a:t>The Wealth of Nations </a:t>
            </a:r>
            <a:r>
              <a:rPr lang="en-US" sz="2800" dirty="0">
                <a:solidFill>
                  <a:schemeClr val="tx1"/>
                </a:solidFill>
                <a:ea typeface="+mj-ea"/>
                <a:cs typeface="+mj-cs"/>
              </a:rPr>
              <a:t>is a giant book; some things would obviously have to be left out. </a:t>
            </a:r>
            <a:br>
              <a:rPr lang="en-US" sz="2800" dirty="0">
                <a:solidFill>
                  <a:schemeClr val="tx1"/>
                </a:solidFill>
                <a:ea typeface="+mj-ea"/>
                <a:cs typeface="+mj-cs"/>
              </a:rPr>
            </a:br>
            <a:br>
              <a:rPr lang="en-US" sz="2800" dirty="0">
                <a:solidFill>
                  <a:schemeClr val="tx1"/>
                </a:solidFill>
                <a:ea typeface="+mj-ea"/>
                <a:cs typeface="+mj-cs"/>
              </a:rPr>
            </a:br>
            <a:r>
              <a:rPr lang="en-US" sz="2800" dirty="0">
                <a:solidFill>
                  <a:schemeClr val="tx1"/>
                </a:solidFill>
                <a:ea typeface="+mj-ea"/>
                <a:cs typeface="+mj-cs"/>
              </a:rPr>
              <a:t>But Stigler left out all the passages where Smith recognized the limits of self-interest, and the need for taxation, regulation, and restraints on self-interest to product public safety. </a:t>
            </a:r>
          </a:p>
        </p:txBody>
      </p:sp>
    </p:spTree>
    <p:extLst>
      <p:ext uri="{BB962C8B-B14F-4D97-AF65-F5344CB8AC3E}">
        <p14:creationId xmlns:p14="http://schemas.microsoft.com/office/powerpoint/2010/main" val="2286645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3AF8-380E-B07C-C82D-DE8E8BD6B6E8}"/>
              </a:ext>
            </a:extLst>
          </p:cNvPr>
          <p:cNvSpPr>
            <a:spLocks noGrp="1"/>
          </p:cNvSpPr>
          <p:nvPr>
            <p:ph type="title"/>
          </p:nvPr>
        </p:nvSpPr>
        <p:spPr>
          <a:xfrm>
            <a:off x="441435" y="1321138"/>
            <a:ext cx="8250620" cy="1197133"/>
          </a:xfrm>
        </p:spPr>
        <p:txBody>
          <a:bodyPr>
            <a:normAutofit fontScale="90000"/>
          </a:bodyPr>
          <a:lstStyle/>
          <a:p>
            <a:r>
              <a:rPr lang="en-US" dirty="0">
                <a:solidFill>
                  <a:schemeClr val="tx1"/>
                </a:solidFill>
              </a:rPr>
              <a:t>These included SMITH’s discussions of</a:t>
            </a:r>
          </a:p>
        </p:txBody>
      </p:sp>
      <p:graphicFrame>
        <p:nvGraphicFramePr>
          <p:cNvPr id="5" name="Content Placeholder 2">
            <a:extLst>
              <a:ext uri="{FF2B5EF4-FFF2-40B4-BE49-F238E27FC236}">
                <a16:creationId xmlns:a16="http://schemas.microsoft.com/office/drawing/2014/main" id="{424F3468-5C68-CB1F-E899-BA7DD8064D44}"/>
              </a:ext>
            </a:extLst>
          </p:cNvPr>
          <p:cNvGraphicFramePr>
            <a:graphicFrameLocks noGrp="1"/>
          </p:cNvGraphicFramePr>
          <p:nvPr>
            <p:ph idx="1"/>
            <p:extLst>
              <p:ext uri="{D42A27DB-BD31-4B8C-83A1-F6EECF244321}">
                <p14:modId xmlns:p14="http://schemas.microsoft.com/office/powerpoint/2010/main" val="540456430"/>
              </p:ext>
            </p:extLst>
          </p:nvPr>
        </p:nvGraphicFramePr>
        <p:xfrm>
          <a:off x="685800" y="2756607"/>
          <a:ext cx="7772400" cy="22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3869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DA9378-C17B-63F6-95B3-34C2F94E30C5}"/>
              </a:ext>
            </a:extLst>
          </p:cNvPr>
          <p:cNvSpPr txBox="1"/>
          <p:nvPr/>
        </p:nvSpPr>
        <p:spPr>
          <a:xfrm>
            <a:off x="283708" y="834473"/>
            <a:ext cx="8724368" cy="5261120"/>
          </a:xfrm>
          <a:prstGeom prst="rect">
            <a:avLst/>
          </a:prstGeom>
          <a:noFill/>
        </p:spPr>
        <p:txBody>
          <a:bodyPr wrap="square">
            <a:spAutoFit/>
          </a:bodyPr>
          <a:lstStyle/>
          <a:p>
            <a:pPr>
              <a:spcBef>
                <a:spcPts val="0"/>
              </a:spcBef>
              <a:spcAft>
                <a:spcPts val="0"/>
              </a:spcAft>
            </a:pPr>
            <a:r>
              <a:rPr lang="en-US" dirty="0">
                <a:latin typeface="+mn-lt"/>
                <a:ea typeface="Calibri" panose="020F0502020204030204" pitchFamily="34" charset="0"/>
                <a:cs typeface="Times New Roman" panose="02020603050405020304" pitchFamily="18" charset="0"/>
              </a:rPr>
              <a:t> </a:t>
            </a:r>
            <a:endParaRPr lang="en-US" sz="2800" dirty="0">
              <a:latin typeface="+mn-lt"/>
              <a:ea typeface="Calibri" panose="020F0502020204030204" pitchFamily="34" charset="0"/>
              <a:cs typeface="Times New Roman" panose="02020603050405020304" pitchFamily="18" charset="0"/>
            </a:endParaRPr>
          </a:p>
          <a:p>
            <a:pPr algn="ctr">
              <a:spcBef>
                <a:spcPts val="0"/>
              </a:spcBef>
              <a:spcAft>
                <a:spcPts val="0"/>
              </a:spcAft>
            </a:pPr>
            <a:r>
              <a:rPr lang="en-US" sz="2800" dirty="0">
                <a:latin typeface="+mn-lt"/>
                <a:ea typeface="Calibri" panose="020F0502020204030204" pitchFamily="34" charset="0"/>
                <a:cs typeface="Times New Roman" panose="02020603050405020304" pitchFamily="18" charset="0"/>
              </a:rPr>
              <a:t>SMITH realized that some observers would object to any regulation as a denial of freedom. In response, he</a:t>
            </a:r>
            <a:r>
              <a:rPr lang="en-US" sz="2800" dirty="0">
                <a:latin typeface="+mn-lt"/>
                <a:ea typeface="Times New Roman" panose="02020603050405020304" pitchFamily="18" charset="0"/>
                <a:cs typeface="Arial" panose="020B0604020202020204" pitchFamily="34" charset="0"/>
              </a:rPr>
              <a:t> offered a succinct summary of when regulation is warranted: </a:t>
            </a:r>
          </a:p>
          <a:p>
            <a:pPr algn="ctr">
              <a:spcBef>
                <a:spcPts val="0"/>
              </a:spcBef>
              <a:spcAft>
                <a:spcPts val="0"/>
              </a:spcAft>
            </a:pPr>
            <a:endParaRPr lang="en-US" sz="2800" dirty="0">
              <a:solidFill>
                <a:srgbClr val="FFFF00"/>
              </a:solidFill>
              <a:latin typeface="+mn-lt"/>
              <a:ea typeface="Times New Roman" panose="02020603050405020304" pitchFamily="18" charset="0"/>
              <a:cs typeface="Arial" panose="020B0604020202020204" pitchFamily="34" charset="0"/>
            </a:endParaRPr>
          </a:p>
          <a:p>
            <a:pPr algn="ctr">
              <a:spcBef>
                <a:spcPts val="0"/>
              </a:spcBef>
              <a:spcAft>
                <a:spcPts val="0"/>
              </a:spcAft>
            </a:pPr>
            <a:r>
              <a:rPr lang="en-US" sz="2800" dirty="0">
                <a:latin typeface="+mn-lt"/>
                <a:ea typeface="Times New Roman" panose="02020603050405020304" pitchFamily="18" charset="0"/>
                <a:cs typeface="Arial" panose="020B0604020202020204" pitchFamily="34" charset="0"/>
              </a:rPr>
              <a:t>When the “</a:t>
            </a:r>
            <a:r>
              <a:rPr lang="en-US" sz="2800" i="1" dirty="0">
                <a:latin typeface="+mn-lt"/>
                <a:ea typeface="Times New Roman" panose="02020603050405020304" pitchFamily="18" charset="0"/>
                <a:cs typeface="Arial" panose="020B0604020202020204" pitchFamily="34" charset="0"/>
              </a:rPr>
              <a:t>natural liberty of a few individuals . . . endanger[s] the security of the whole society</a:t>
            </a:r>
            <a:r>
              <a:rPr lang="en-US" sz="2800" dirty="0">
                <a:latin typeface="+mn-lt"/>
                <a:ea typeface="Times New Roman" panose="02020603050405020304" pitchFamily="18" charset="0"/>
                <a:cs typeface="Arial" panose="020B0604020202020204" pitchFamily="34" charset="0"/>
              </a:rPr>
              <a:t>”  </a:t>
            </a:r>
          </a:p>
          <a:p>
            <a:pPr algn="ctr">
              <a:spcBef>
                <a:spcPts val="0"/>
              </a:spcBef>
              <a:spcAft>
                <a:spcPts val="0"/>
              </a:spcAft>
            </a:pPr>
            <a:endParaRPr lang="en-US" sz="2800" dirty="0">
              <a:latin typeface="+mn-lt"/>
              <a:ea typeface="Times New Roman" panose="02020603050405020304" pitchFamily="18" charset="0"/>
              <a:cs typeface="Arial" panose="020B0604020202020204" pitchFamily="34" charset="0"/>
            </a:endParaRPr>
          </a:p>
          <a:p>
            <a:pPr algn="ctr">
              <a:spcBef>
                <a:spcPts val="0"/>
              </a:spcBef>
              <a:spcAft>
                <a:spcPts val="0"/>
              </a:spcAft>
            </a:pPr>
            <a:r>
              <a:rPr lang="en-US" sz="2800" dirty="0">
                <a:latin typeface="+mn-lt"/>
                <a:ea typeface="Times New Roman" panose="02020603050405020304" pitchFamily="18" charset="0"/>
                <a:cs typeface="Arial" panose="020B0604020202020204" pitchFamily="34" charset="0"/>
              </a:rPr>
              <a:t>(Note the use of the word “endangers”—this is exactly the argument for regulating GHGs!)</a:t>
            </a:r>
          </a:p>
          <a:p>
            <a:pPr algn="ctr">
              <a:spcBef>
                <a:spcPts val="0"/>
              </a:spcBef>
              <a:spcAft>
                <a:spcPts val="0"/>
              </a:spcAft>
            </a:pPr>
            <a:endParaRPr lang="en-US" sz="2800" dirty="0">
              <a:latin typeface="+mn-lt"/>
              <a:ea typeface="Times New Roman" panose="02020603050405020304" pitchFamily="18" charset="0"/>
              <a:cs typeface="Arial" panose="020B0604020202020204" pitchFamily="34" charset="0"/>
            </a:endParaRPr>
          </a:p>
          <a:p>
            <a:pPr>
              <a:spcBef>
                <a:spcPts val="0"/>
              </a:spcBef>
              <a:spcAft>
                <a:spcPts val="0"/>
              </a:spcAft>
            </a:pPr>
            <a:r>
              <a:rPr lang="en-US" dirty="0">
                <a:latin typeface="+mn-lt"/>
                <a:ea typeface="Times New Roman" panose="02020603050405020304" pitchFamily="18" charset="0"/>
                <a:cs typeface="Arial" panose="020B0604020202020204" pitchFamily="34" charset="0"/>
              </a:rPr>
              <a:t> </a:t>
            </a:r>
            <a:endParaRPr lang="en-US" dirty="0">
              <a:latin typeface="+mn-lt"/>
              <a:ea typeface="Calibri" panose="020F0502020204030204" pitchFamily="34" charset="0"/>
              <a:cs typeface="Times New Roman" panose="02020603050405020304" pitchFamily="18" charset="0"/>
            </a:endParaRPr>
          </a:p>
          <a:p>
            <a:pPr>
              <a:spcBef>
                <a:spcPts val="0"/>
              </a:spcBef>
              <a:spcAft>
                <a:spcPts val="0"/>
              </a:spcAft>
            </a:pPr>
            <a:r>
              <a:rPr lang="en-US" sz="800"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038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835-6ECB-7EAA-98A4-68D029FE6996}"/>
              </a:ext>
            </a:extLst>
          </p:cNvPr>
          <p:cNvSpPr>
            <a:spLocks noGrp="1"/>
          </p:cNvSpPr>
          <p:nvPr>
            <p:ph type="title"/>
          </p:nvPr>
        </p:nvSpPr>
        <p:spPr>
          <a:xfrm>
            <a:off x="685799" y="609600"/>
            <a:ext cx="8061594" cy="5692048"/>
          </a:xfrm>
        </p:spPr>
        <p:txBody>
          <a:bodyPr/>
          <a:lstStyle/>
          <a:p>
            <a:r>
              <a:rPr lang="en-US" dirty="0">
                <a:solidFill>
                  <a:schemeClr val="tx1"/>
                </a:solidFill>
              </a:rPr>
              <a:t>But one would never know this reading the Chicago School version of the </a:t>
            </a:r>
            <a:r>
              <a:rPr lang="en-US" i="1" dirty="0">
                <a:solidFill>
                  <a:schemeClr val="tx1"/>
                </a:solidFill>
              </a:rPr>
              <a:t>Wealth of Nations</a:t>
            </a:r>
            <a:endParaRPr lang="en-US" dirty="0">
              <a:solidFill>
                <a:schemeClr val="tx1"/>
              </a:solidFill>
            </a:endParaRPr>
          </a:p>
        </p:txBody>
      </p:sp>
    </p:spTree>
    <p:extLst>
      <p:ext uri="{BB962C8B-B14F-4D97-AF65-F5344CB8AC3E}">
        <p14:creationId xmlns:p14="http://schemas.microsoft.com/office/powerpoint/2010/main" val="18805826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DD7A72-9F80-5398-6194-7F504662291E}"/>
              </a:ext>
            </a:extLst>
          </p:cNvPr>
          <p:cNvSpPr txBox="1"/>
          <p:nvPr/>
        </p:nvSpPr>
        <p:spPr>
          <a:xfrm>
            <a:off x="264014" y="6178717"/>
            <a:ext cx="2127505" cy="461665"/>
          </a:xfrm>
          <a:prstGeom prst="rect">
            <a:avLst/>
          </a:prstGeom>
          <a:noFill/>
        </p:spPr>
        <p:txBody>
          <a:bodyPr wrap="none" rtlCol="0">
            <a:spAutoFit/>
          </a:bodyPr>
          <a:lstStyle/>
          <a:p>
            <a:r>
              <a:rPr lang="en-US" sz="1200" i="1" dirty="0">
                <a:latin typeface="Optima" panose="02000503060000020004" pitchFamily="2" charset="0"/>
              </a:rPr>
              <a:t>Friedman at Chicago, n.d.</a:t>
            </a:r>
          </a:p>
          <a:p>
            <a:r>
              <a:rPr lang="en-US" sz="1200" i="1" dirty="0">
                <a:latin typeface="Optima" panose="02000503060000020004" pitchFamily="2" charset="0"/>
              </a:rPr>
              <a:t>UChicago Special Collections</a:t>
            </a:r>
          </a:p>
        </p:txBody>
      </p:sp>
      <p:pic>
        <p:nvPicPr>
          <p:cNvPr id="8" name="Picture 7" descr="A person wearing glasses&#10;&#10;Description automatically generated with medium confidence">
            <a:extLst>
              <a:ext uri="{FF2B5EF4-FFF2-40B4-BE49-F238E27FC236}">
                <a16:creationId xmlns:a16="http://schemas.microsoft.com/office/drawing/2014/main" id="{2AAFD518-241C-B878-48B9-4E293DAFEEB0}"/>
              </a:ext>
            </a:extLst>
          </p:cNvPr>
          <p:cNvPicPr>
            <a:picLocks noChangeAspect="1"/>
          </p:cNvPicPr>
          <p:nvPr/>
        </p:nvPicPr>
        <p:blipFill rotWithShape="1">
          <a:blip r:embed="rId2"/>
          <a:srcRect r="3262" b="1699"/>
          <a:stretch/>
        </p:blipFill>
        <p:spPr>
          <a:xfrm>
            <a:off x="4670167" y="0"/>
            <a:ext cx="4473833" cy="6858000"/>
          </a:xfrm>
          <a:prstGeom prst="rect">
            <a:avLst/>
          </a:prstGeom>
          <a:ln w="25400">
            <a:noFill/>
          </a:ln>
          <a:effectLst>
            <a:outerShdw blurRad="50800" dist="38100" dir="8100000" algn="tr" rotWithShape="0">
              <a:prstClr val="black">
                <a:alpha val="40000"/>
              </a:prstClr>
            </a:outerShdw>
          </a:effectLst>
        </p:spPr>
      </p:pic>
      <p:pic>
        <p:nvPicPr>
          <p:cNvPr id="6150" name="Picture 6">
            <a:extLst>
              <a:ext uri="{FF2B5EF4-FFF2-40B4-BE49-F238E27FC236}">
                <a16:creationId xmlns:a16="http://schemas.microsoft.com/office/drawing/2014/main" id="{F5B9A44B-A112-F939-6148-8532A300AD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8" t="36283" r="5588" b="-1"/>
          <a:stretch/>
        </p:blipFill>
        <p:spPr bwMode="auto">
          <a:xfrm>
            <a:off x="292066" y="2497339"/>
            <a:ext cx="3830096" cy="3604540"/>
          </a:xfrm>
          <a:prstGeom prst="rect">
            <a:avLst/>
          </a:prstGeom>
          <a:noFill/>
          <a:ln w="25400">
            <a:solidFill>
              <a:srgbClr val="D83A28"/>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5">
            <a:extLst>
              <a:ext uri="{FF2B5EF4-FFF2-40B4-BE49-F238E27FC236}">
                <a16:creationId xmlns:a16="http://schemas.microsoft.com/office/drawing/2014/main" id="{0C453A62-34BC-44CA-43C5-3693213A518D}"/>
              </a:ext>
            </a:extLst>
          </p:cNvPr>
          <p:cNvSpPr txBox="1">
            <a:spLocks/>
          </p:cNvSpPr>
          <p:nvPr/>
        </p:nvSpPr>
        <p:spPr bwMode="auto">
          <a:xfrm>
            <a:off x="264013" y="357352"/>
            <a:ext cx="4108289" cy="180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lnSpcReduction="10000"/>
          </a:bodyPr>
          <a:lstStyle>
            <a:lvl1pPr algn="ctr" rtl="0" eaLnBrk="0" fontAlgn="base" hangingPunct="0">
              <a:spcBef>
                <a:spcPct val="0"/>
              </a:spcBef>
              <a:spcAft>
                <a:spcPct val="0"/>
              </a:spcAft>
              <a:defRPr sz="4400">
                <a:solidFill>
                  <a:schemeClr val="tx2"/>
                </a:solidFill>
                <a:latin typeface="+mj-lt"/>
                <a:ea typeface="ＭＳ Ｐゴシック" pitchFamily="119" charset="-128"/>
                <a:cs typeface="ＭＳ Ｐゴシック" pitchFamily="119" charset="-128"/>
              </a:defRPr>
            </a:lvl1pPr>
            <a:lvl2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2pPr>
            <a:lvl3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3pPr>
            <a:lvl4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4pPr>
            <a:lvl5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5pPr>
            <a:lvl6pPr marL="4572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6pPr>
            <a:lvl7pPr marL="9144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7pPr>
            <a:lvl8pPr marL="13716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8pPr>
            <a:lvl9pPr marL="18288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9pPr>
          </a:lstStyle>
          <a:p>
            <a:pPr defTabSz="914400">
              <a:lnSpc>
                <a:spcPct val="110000"/>
              </a:lnSpc>
              <a:spcBef>
                <a:spcPts val="600"/>
              </a:spcBef>
            </a:pPr>
            <a:r>
              <a:rPr lang="en-US" sz="3200" kern="0" dirty="0">
                <a:solidFill>
                  <a:schemeClr val="tx1"/>
                </a:solidFill>
              </a:rPr>
              <a:t>Early 1960s: </a:t>
            </a:r>
          </a:p>
          <a:p>
            <a:pPr defTabSz="914400">
              <a:lnSpc>
                <a:spcPct val="110000"/>
              </a:lnSpc>
              <a:spcBef>
                <a:spcPts val="600"/>
              </a:spcBef>
            </a:pPr>
            <a:r>
              <a:rPr lang="en-US" sz="3200" kern="0" dirty="0">
                <a:solidFill>
                  <a:schemeClr val="tx1"/>
                </a:solidFill>
              </a:rPr>
              <a:t>Mantle taken up by </a:t>
            </a:r>
          </a:p>
          <a:p>
            <a:pPr defTabSz="914400">
              <a:lnSpc>
                <a:spcPct val="110000"/>
              </a:lnSpc>
              <a:spcBef>
                <a:spcPts val="600"/>
              </a:spcBef>
            </a:pPr>
            <a:r>
              <a:rPr lang="en-US" sz="3200" b="1" kern="0" dirty="0">
                <a:solidFill>
                  <a:schemeClr val="tx1"/>
                </a:solidFill>
              </a:rPr>
              <a:t>Milton FRIEDMAN</a:t>
            </a:r>
          </a:p>
        </p:txBody>
      </p:sp>
    </p:spTree>
    <p:extLst>
      <p:ext uri="{BB962C8B-B14F-4D97-AF65-F5344CB8AC3E}">
        <p14:creationId xmlns:p14="http://schemas.microsoft.com/office/powerpoint/2010/main" val="3962029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80A5D-2EA1-FBDC-1EDC-6700C1D4ACCE}"/>
              </a:ext>
            </a:extLst>
          </p:cNvPr>
          <p:cNvSpPr>
            <a:spLocks noGrp="1"/>
          </p:cNvSpPr>
          <p:nvPr>
            <p:ph type="title"/>
          </p:nvPr>
        </p:nvSpPr>
        <p:spPr>
          <a:xfrm>
            <a:off x="561860" y="661261"/>
            <a:ext cx="7772400" cy="1143000"/>
          </a:xfrm>
        </p:spPr>
        <p:txBody>
          <a:bodyPr/>
          <a:lstStyle/>
          <a:p>
            <a:r>
              <a:rPr lang="en-US" dirty="0">
                <a:solidFill>
                  <a:schemeClr val="tx1"/>
                </a:solidFill>
              </a:rPr>
              <a:t>Fast forward a century plus…</a:t>
            </a:r>
          </a:p>
        </p:txBody>
      </p:sp>
      <p:sp>
        <p:nvSpPr>
          <p:cNvPr id="4" name="Content Placeholder 3">
            <a:extLst>
              <a:ext uri="{FF2B5EF4-FFF2-40B4-BE49-F238E27FC236}">
                <a16:creationId xmlns:a16="http://schemas.microsoft.com/office/drawing/2014/main" id="{D440C685-D1A3-7601-6C74-E0C19D2E3ECB}"/>
              </a:ext>
            </a:extLst>
          </p:cNvPr>
          <p:cNvSpPr>
            <a:spLocks noGrp="1"/>
          </p:cNvSpPr>
          <p:nvPr>
            <p:ph idx="1"/>
          </p:nvPr>
        </p:nvSpPr>
        <p:spPr>
          <a:xfrm>
            <a:off x="685800" y="1981200"/>
            <a:ext cx="7896340" cy="4501978"/>
          </a:xfrm>
        </p:spPr>
        <p:txBody>
          <a:bodyPr/>
          <a:lstStyle/>
          <a:p>
            <a:pPr marL="0" indent="0">
              <a:buNone/>
            </a:pPr>
            <a:r>
              <a:rPr lang="en-US" dirty="0"/>
              <a:t>Smith’s views are widely debated, particularly by other economists, particularly in Europe</a:t>
            </a:r>
          </a:p>
          <a:p>
            <a:pPr lvl="1"/>
            <a:endParaRPr lang="en-US" sz="2400" dirty="0"/>
          </a:p>
          <a:p>
            <a:pPr lvl="1"/>
            <a:r>
              <a:rPr lang="en-US" sz="2400" dirty="0"/>
              <a:t>Economists argued (Carl Menger) for replacing cost-of-production and labor theories of value with idea of marginal utility (value is subjective)</a:t>
            </a:r>
          </a:p>
          <a:p>
            <a:pPr lvl="1"/>
            <a:r>
              <a:rPr lang="en-US" sz="2400" dirty="0"/>
              <a:t>Some question the idea of universal economic laws</a:t>
            </a:r>
          </a:p>
          <a:p>
            <a:pPr lvl="1"/>
            <a:r>
              <a:rPr lang="en-US" sz="2400" dirty="0"/>
              <a:t>“Das Adam Smith problem”: the </a:t>
            </a:r>
            <a:r>
              <a:rPr lang="en-US" sz="2400" i="1" dirty="0"/>
              <a:t>Smith of Wealth of Nations</a:t>
            </a:r>
            <a:r>
              <a:rPr lang="en-US" sz="2400" dirty="0"/>
              <a:t> seems to conflict with the Smith of </a:t>
            </a:r>
            <a:r>
              <a:rPr lang="en-US" sz="2400" i="1" dirty="0"/>
              <a:t>the Theory of Moral Sentiments</a:t>
            </a:r>
          </a:p>
        </p:txBody>
      </p:sp>
    </p:spTree>
    <p:extLst>
      <p:ext uri="{BB962C8B-B14F-4D97-AF65-F5344CB8AC3E}">
        <p14:creationId xmlns:p14="http://schemas.microsoft.com/office/powerpoint/2010/main" val="369313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67F0FCC-636C-3F31-41C2-986E684B40A4}"/>
              </a:ext>
            </a:extLst>
          </p:cNvPr>
          <p:cNvSpPr>
            <a:spLocks noGrp="1"/>
          </p:cNvSpPr>
          <p:nvPr>
            <p:ph idx="1"/>
          </p:nvPr>
        </p:nvSpPr>
        <p:spPr>
          <a:xfrm>
            <a:off x="342078" y="1200839"/>
            <a:ext cx="8614635" cy="5294554"/>
          </a:xfrm>
          <a:noFill/>
        </p:spPr>
        <p:txBody>
          <a:bodyPr>
            <a:noAutofit/>
          </a:bodyPr>
          <a:lstStyle/>
          <a:p>
            <a:pPr marL="0" indent="0" algn="ctr">
              <a:spcAft>
                <a:spcPts val="450"/>
              </a:spcAft>
              <a:buNone/>
            </a:pPr>
            <a:r>
              <a:rPr lang="en-US" sz="2400" dirty="0"/>
              <a:t>1962, FRIEDMAN published “Capitalism and Freedom,” </a:t>
            </a:r>
          </a:p>
          <a:p>
            <a:pPr marL="0" indent="0" algn="ctr">
              <a:spcAft>
                <a:spcPts val="450"/>
              </a:spcAft>
              <a:buNone/>
            </a:pPr>
            <a:r>
              <a:rPr lang="en-US" sz="2400" dirty="0"/>
              <a:t>A re-statement of </a:t>
            </a:r>
            <a:r>
              <a:rPr lang="en-US" sz="2400" i="1" dirty="0"/>
              <a:t>The Road to Serfdom </a:t>
            </a:r>
            <a:r>
              <a:rPr lang="en-US" sz="2400" dirty="0"/>
              <a:t>but written for an American audience.</a:t>
            </a:r>
          </a:p>
          <a:p>
            <a:pPr marL="0" indent="0" algn="ctr">
              <a:spcAft>
                <a:spcPts val="450"/>
              </a:spcAft>
              <a:buNone/>
            </a:pPr>
            <a:endParaRPr lang="en-US" sz="2400" dirty="0"/>
          </a:p>
          <a:p>
            <a:pPr marL="0" indent="0" algn="ctr">
              <a:spcAft>
                <a:spcPts val="450"/>
              </a:spcAft>
              <a:buNone/>
            </a:pPr>
            <a:r>
              <a:rPr lang="en-US" sz="2400" dirty="0"/>
              <a:t>Leon Keyserling, Former head of President Truman’s Council of Economic Advisers, reviewing in 1963: </a:t>
            </a:r>
            <a:r>
              <a:rPr lang="en-US" sz="2400" b="1" dirty="0"/>
              <a:t>“</a:t>
            </a:r>
            <a:r>
              <a:rPr lang="en-US" sz="2400" b="1" i="1" dirty="0"/>
              <a:t>freedom. . . is said to depend above all upon limiting the functions of government as closely as possible.”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7585-FB32-2B57-50E3-F185379AE19D}"/>
              </a:ext>
            </a:extLst>
          </p:cNvPr>
          <p:cNvSpPr>
            <a:spLocks noGrp="1"/>
          </p:cNvSpPr>
          <p:nvPr>
            <p:ph type="title"/>
          </p:nvPr>
        </p:nvSpPr>
        <p:spPr>
          <a:xfrm>
            <a:off x="685799" y="609600"/>
            <a:ext cx="8022265" cy="5716772"/>
          </a:xfrm>
        </p:spPr>
        <p:txBody>
          <a:bodyPr/>
          <a:lstStyle/>
          <a:p>
            <a:r>
              <a:rPr lang="en-US" sz="3200" dirty="0">
                <a:solidFill>
                  <a:schemeClr val="tx1"/>
                </a:solidFill>
              </a:rPr>
              <a:t>How did HAYEK and FRIEDMAN become so influential?</a:t>
            </a:r>
            <a:br>
              <a:rPr lang="en-US" sz="3200" dirty="0">
                <a:solidFill>
                  <a:schemeClr val="tx1"/>
                </a:solidFill>
              </a:rPr>
            </a:br>
            <a:br>
              <a:rPr lang="en-US" sz="3200" dirty="0">
                <a:solidFill>
                  <a:schemeClr val="tx1"/>
                </a:solidFill>
              </a:rPr>
            </a:br>
            <a:r>
              <a:rPr lang="en-US" sz="3200" dirty="0">
                <a:solidFill>
                  <a:schemeClr val="tx1"/>
                </a:solidFill>
              </a:rPr>
              <a:t>I don’t have time to discuss details, but </a:t>
            </a:r>
            <a:br>
              <a:rPr lang="en-US" sz="3200" dirty="0">
                <a:solidFill>
                  <a:schemeClr val="tx1"/>
                </a:solidFill>
              </a:rPr>
            </a:br>
            <a:r>
              <a:rPr lang="en-US" sz="3200" dirty="0">
                <a:solidFill>
                  <a:schemeClr val="tx1"/>
                </a:solidFill>
              </a:rPr>
              <a:t>a key figure was Ronald Reagan, who brought these ideas into the mainstream of the Republican party, and from there into the mainstream of American life.</a:t>
            </a:r>
            <a:br>
              <a:rPr lang="en-US" sz="3200" dirty="0">
                <a:solidFill>
                  <a:schemeClr val="tx1"/>
                </a:solidFill>
              </a:rPr>
            </a:br>
            <a:br>
              <a:rPr lang="en-US" sz="3200" dirty="0">
                <a:solidFill>
                  <a:schemeClr val="tx1"/>
                </a:solidFill>
              </a:rPr>
            </a:br>
            <a:r>
              <a:rPr lang="en-US" sz="3200" dirty="0">
                <a:solidFill>
                  <a:schemeClr val="tx1"/>
                </a:solidFill>
              </a:rPr>
              <a:t>And linking it now, not to child labor, or workplace safety, but to </a:t>
            </a:r>
            <a:r>
              <a:rPr lang="en-US" sz="3200" i="1" dirty="0">
                <a:solidFill>
                  <a:schemeClr val="tx1"/>
                </a:solidFill>
              </a:rPr>
              <a:t>environmental protection.</a:t>
            </a:r>
          </a:p>
        </p:txBody>
      </p:sp>
    </p:spTree>
    <p:extLst>
      <p:ext uri="{BB962C8B-B14F-4D97-AF65-F5344CB8AC3E}">
        <p14:creationId xmlns:p14="http://schemas.microsoft.com/office/powerpoint/2010/main" val="13016361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22DF-328A-9F0E-3B5A-8C414CB07345}"/>
              </a:ext>
            </a:extLst>
          </p:cNvPr>
          <p:cNvSpPr>
            <a:spLocks noGrp="1"/>
          </p:cNvSpPr>
          <p:nvPr>
            <p:ph type="title"/>
          </p:nvPr>
        </p:nvSpPr>
        <p:spPr/>
        <p:txBody>
          <a:bodyPr/>
          <a:lstStyle/>
          <a:p>
            <a:r>
              <a:rPr lang="en-US" sz="3200" dirty="0">
                <a:solidFill>
                  <a:schemeClr val="tx1"/>
                </a:solidFill>
              </a:rPr>
              <a:t>REAGAN 1977 Hillsdale College</a:t>
            </a:r>
            <a:r>
              <a:rPr lang="en-US" sz="3200" baseline="30000" dirty="0">
                <a:solidFill>
                  <a:schemeClr val="tx1"/>
                </a:solidFill>
              </a:rPr>
              <a:t>✳️</a:t>
            </a:r>
            <a:br>
              <a:rPr lang="en-US" sz="3200" dirty="0">
                <a:solidFill>
                  <a:schemeClr val="tx1"/>
                </a:solidFill>
              </a:rPr>
            </a:br>
            <a:r>
              <a:rPr lang="en-US" sz="3200" dirty="0">
                <a:solidFill>
                  <a:schemeClr val="tx1"/>
                </a:solidFill>
              </a:rPr>
              <a:t>Ludwig VON MISES lecture</a:t>
            </a:r>
          </a:p>
        </p:txBody>
      </p:sp>
      <p:sp>
        <p:nvSpPr>
          <p:cNvPr id="3" name="Content Placeholder 2">
            <a:extLst>
              <a:ext uri="{FF2B5EF4-FFF2-40B4-BE49-F238E27FC236}">
                <a16:creationId xmlns:a16="http://schemas.microsoft.com/office/drawing/2014/main" id="{4BBF053E-31F5-1C7F-1687-5BF63413751E}"/>
              </a:ext>
            </a:extLst>
          </p:cNvPr>
          <p:cNvSpPr>
            <a:spLocks noGrp="1"/>
          </p:cNvSpPr>
          <p:nvPr>
            <p:ph idx="1"/>
          </p:nvPr>
        </p:nvSpPr>
        <p:spPr>
          <a:xfrm>
            <a:off x="304800" y="2209800"/>
            <a:ext cx="8267700" cy="4183912"/>
          </a:xfrm>
        </p:spPr>
        <p:txBody>
          <a:bodyPr/>
          <a:lstStyle/>
          <a:p>
            <a:pPr marL="0" indent="0" algn="ctr">
              <a:buNone/>
            </a:pPr>
            <a:r>
              <a:rPr lang="en-US" sz="2800" dirty="0">
                <a:solidFill>
                  <a:schemeClr val="tx1"/>
                </a:solidFill>
                <a:effectLst/>
                <a:latin typeface="Calibri" panose="020F0502020204030204" pitchFamily="34" charset="0"/>
                <a:cs typeface="Calibri" panose="020F0502020204030204" pitchFamily="34" charset="0"/>
              </a:rPr>
              <a:t>“</a:t>
            </a:r>
            <a:r>
              <a:rPr lang="en-US" sz="2800" i="1" dirty="0">
                <a:solidFill>
                  <a:schemeClr val="tx1"/>
                </a:solidFill>
                <a:effectLst/>
                <a:latin typeface="Calibri" panose="020F0502020204030204" pitchFamily="34" charset="0"/>
                <a:cs typeface="Calibri" panose="020F0502020204030204" pitchFamily="34" charset="0"/>
              </a:rPr>
              <a:t>Free enterprise is becoming</a:t>
            </a:r>
            <a:r>
              <a:rPr lang="en-US" sz="2800" i="1" dirty="0">
                <a:solidFill>
                  <a:schemeClr val="tx1"/>
                </a:solidFill>
                <a:latin typeface="Calibri" panose="020F0502020204030204" pitchFamily="34" charset="0"/>
                <a:cs typeface="Calibri" panose="020F0502020204030204" pitchFamily="34" charset="0"/>
              </a:rPr>
              <a:t> </a:t>
            </a:r>
            <a:r>
              <a:rPr lang="en-US" sz="2800" i="1" dirty="0">
                <a:solidFill>
                  <a:schemeClr val="tx1"/>
                </a:solidFill>
                <a:effectLst/>
                <a:latin typeface="Calibri" panose="020F0502020204030204" pitchFamily="34" charset="0"/>
                <a:cs typeface="Calibri" panose="020F0502020204030204" pitchFamily="34" charset="0"/>
              </a:rPr>
              <a:t>far less free…property rights are being reduced and even eliminated</a:t>
            </a:r>
            <a:r>
              <a:rPr lang="en-US" sz="2800" i="1" dirty="0">
                <a:solidFill>
                  <a:schemeClr val="tx1"/>
                </a:solidFill>
                <a:latin typeface="Calibri" panose="020F0502020204030204" pitchFamily="34" charset="0"/>
                <a:cs typeface="Calibri" panose="020F0502020204030204" pitchFamily="34" charset="0"/>
              </a:rPr>
              <a:t> </a:t>
            </a:r>
            <a:r>
              <a:rPr lang="en-US" sz="2800" i="1" dirty="0">
                <a:solidFill>
                  <a:schemeClr val="tx1"/>
                </a:solidFill>
                <a:effectLst/>
                <a:latin typeface="Calibri" panose="020F0502020204030204" pitchFamily="34" charset="0"/>
                <a:cs typeface="Calibri" panose="020F0502020204030204" pitchFamily="34" charset="0"/>
              </a:rPr>
              <a:t>in the name of environmental protection. It is time that a voice be raised . . . pointing</a:t>
            </a:r>
            <a:r>
              <a:rPr lang="en-US" sz="2800" i="1" dirty="0">
                <a:solidFill>
                  <a:schemeClr val="tx1"/>
                </a:solidFill>
                <a:latin typeface="Calibri" panose="020F0502020204030204" pitchFamily="34" charset="0"/>
                <a:cs typeface="Calibri" panose="020F0502020204030204" pitchFamily="34" charset="0"/>
              </a:rPr>
              <a:t> </a:t>
            </a:r>
            <a:r>
              <a:rPr lang="en-US" sz="2800" i="1" dirty="0">
                <a:solidFill>
                  <a:schemeClr val="tx1"/>
                </a:solidFill>
                <a:effectLst/>
                <a:latin typeface="Calibri" panose="020F0502020204030204" pitchFamily="34" charset="0"/>
                <a:cs typeface="Calibri" panose="020F0502020204030204" pitchFamily="34" charset="0"/>
              </a:rPr>
              <a:t>out that profit, property rights, and freedom are inseparable and you cannot have</a:t>
            </a:r>
            <a:r>
              <a:rPr lang="en-US" sz="2800" i="1" dirty="0">
                <a:solidFill>
                  <a:schemeClr val="tx1"/>
                </a:solidFill>
                <a:latin typeface="Calibri" panose="020F0502020204030204" pitchFamily="34" charset="0"/>
                <a:cs typeface="Calibri" panose="020F0502020204030204" pitchFamily="34" charset="0"/>
              </a:rPr>
              <a:t> </a:t>
            </a:r>
            <a:r>
              <a:rPr lang="en-US" sz="2800" i="1" dirty="0">
                <a:solidFill>
                  <a:schemeClr val="tx1"/>
                </a:solidFill>
                <a:effectLst/>
                <a:latin typeface="Calibri" panose="020F0502020204030204" pitchFamily="34" charset="0"/>
                <a:cs typeface="Calibri" panose="020F0502020204030204" pitchFamily="34" charset="0"/>
              </a:rPr>
              <a:t>the third unless you continue to be entitled to have the first two”</a:t>
            </a:r>
          </a:p>
          <a:p>
            <a:pPr marL="0" indent="0" algn="ctr">
              <a:buNone/>
            </a:pPr>
            <a:endParaRPr lang="en-US" sz="2800" i="1" dirty="0">
              <a:solidFill>
                <a:schemeClr val="tx1"/>
              </a:solidFill>
              <a:latin typeface="Times" pitchFamily="2" charset="0"/>
            </a:endParaRPr>
          </a:p>
          <a:p>
            <a:pPr marL="0" indent="0" algn="ctr">
              <a:buNone/>
            </a:pPr>
            <a:r>
              <a:rPr lang="en-US" sz="2800" baseline="30000" dirty="0">
                <a:solidFill>
                  <a:schemeClr val="tx1"/>
                </a:solidFill>
              </a:rPr>
              <a:t>✳️ Christian College, authors of </a:t>
            </a:r>
            <a:r>
              <a:rPr lang="en-US" sz="2800" b="1" baseline="30000" dirty="0">
                <a:solidFill>
                  <a:schemeClr val="tx1"/>
                </a:solidFill>
              </a:rPr>
              <a:t>1776 curriculum </a:t>
            </a:r>
            <a:endParaRPr lang="en-US" sz="2800" b="1" dirty="0">
              <a:solidFill>
                <a:schemeClr val="tx1"/>
              </a:solidFill>
            </a:endParaRPr>
          </a:p>
        </p:txBody>
      </p:sp>
    </p:spTree>
    <p:extLst>
      <p:ext uri="{BB962C8B-B14F-4D97-AF65-F5344CB8AC3E}">
        <p14:creationId xmlns:p14="http://schemas.microsoft.com/office/powerpoint/2010/main" val="3245076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59F9-6FDD-B136-FED8-9879552F3172}"/>
              </a:ext>
            </a:extLst>
          </p:cNvPr>
          <p:cNvSpPr>
            <a:spLocks noGrp="1"/>
          </p:cNvSpPr>
          <p:nvPr>
            <p:ph type="title"/>
          </p:nvPr>
        </p:nvSpPr>
        <p:spPr>
          <a:xfrm>
            <a:off x="685800" y="2539388"/>
            <a:ext cx="7772400" cy="1143000"/>
          </a:xfrm>
        </p:spPr>
        <p:txBody>
          <a:bodyPr/>
          <a:lstStyle/>
          <a:p>
            <a:r>
              <a:rPr lang="en-US" sz="5400" dirty="0"/>
              <a:t>It was the indivisibility thesis, all over again.</a:t>
            </a:r>
          </a:p>
        </p:txBody>
      </p:sp>
      <p:sp>
        <p:nvSpPr>
          <p:cNvPr id="4" name="Rectangle 3">
            <a:extLst>
              <a:ext uri="{FF2B5EF4-FFF2-40B4-BE49-F238E27FC236}">
                <a16:creationId xmlns:a16="http://schemas.microsoft.com/office/drawing/2014/main" id="{593857DE-728A-66A6-A620-FC88C5DEBE18}"/>
              </a:ext>
            </a:extLst>
          </p:cNvPr>
          <p:cNvSpPr/>
          <p:nvPr/>
        </p:nvSpPr>
        <p:spPr bwMode="auto">
          <a:xfrm>
            <a:off x="457364" y="1018041"/>
            <a:ext cx="8229272" cy="4446325"/>
          </a:xfrm>
          <a:prstGeom prst="rect">
            <a:avLst/>
          </a:prstGeom>
          <a:noFill/>
          <a:ln w="25400" cap="flat" cmpd="sng" algn="ctr">
            <a:solidFill>
              <a:srgbClr val="D83A28"/>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94" charset="0"/>
              <a:ea typeface="ＭＳ Ｐゴシック" pitchFamily="94" charset="-128"/>
              <a:cs typeface="ＭＳ Ｐゴシック" pitchFamily="94" charset="-128"/>
            </a:endParaRPr>
          </a:p>
        </p:txBody>
      </p:sp>
    </p:spTree>
    <p:extLst>
      <p:ext uri="{BB962C8B-B14F-4D97-AF65-F5344CB8AC3E}">
        <p14:creationId xmlns:p14="http://schemas.microsoft.com/office/powerpoint/2010/main" val="40761004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1239-C4C1-1194-B6DE-809986A7815B}"/>
              </a:ext>
            </a:extLst>
          </p:cNvPr>
          <p:cNvSpPr>
            <a:spLocks noGrp="1"/>
          </p:cNvSpPr>
          <p:nvPr>
            <p:ph type="title"/>
          </p:nvPr>
        </p:nvSpPr>
        <p:spPr>
          <a:xfrm>
            <a:off x="308919" y="609599"/>
            <a:ext cx="8526162" cy="1923536"/>
          </a:xfrm>
        </p:spPr>
        <p:txBody>
          <a:bodyPr/>
          <a:lstStyle/>
          <a:p>
            <a:r>
              <a:rPr lang="en-US" sz="3600" dirty="0">
                <a:solidFill>
                  <a:schemeClr val="tx1"/>
                </a:solidFill>
              </a:rPr>
              <a:t>As President of the United States, he promoted the ideas of HAYEK and FRIEDMAN to the White House, nominating them for National Medal of Freedom.</a:t>
            </a:r>
          </a:p>
        </p:txBody>
      </p:sp>
      <p:pic>
        <p:nvPicPr>
          <p:cNvPr id="4" name="Content Placeholder 4">
            <a:extLst>
              <a:ext uri="{FF2B5EF4-FFF2-40B4-BE49-F238E27FC236}">
                <a16:creationId xmlns:a16="http://schemas.microsoft.com/office/drawing/2014/main" id="{C64BFF07-5382-9D68-AA8B-F1320C33858D}"/>
              </a:ext>
            </a:extLst>
          </p:cNvPr>
          <p:cNvPicPr>
            <a:picLocks noChangeAspect="1"/>
          </p:cNvPicPr>
          <p:nvPr/>
        </p:nvPicPr>
        <p:blipFill>
          <a:blip r:embed="rId2"/>
          <a:stretch>
            <a:fillRect/>
          </a:stretch>
        </p:blipFill>
        <p:spPr bwMode="auto">
          <a:xfrm>
            <a:off x="211015" y="2903837"/>
            <a:ext cx="3803622" cy="3233079"/>
          </a:xfrm>
          <a:prstGeom prst="rect">
            <a:avLst/>
          </a:prstGeom>
          <a:solidFill>
            <a:srgbClr val="FFFFFF"/>
          </a:solidFill>
          <a:ln w="25400">
            <a:solidFill>
              <a:srgbClr val="D83A28"/>
            </a:solidFill>
            <a:miter lim="800000"/>
            <a:headEnd/>
            <a:tailEnd/>
          </a:ln>
          <a:effectLst>
            <a:outerShdw blurRad="50800" dist="38100" dir="2700000" algn="tl" rotWithShape="0">
              <a:prstClr val="black">
                <a:alpha val="40000"/>
              </a:prstClr>
            </a:outerShdw>
          </a:effectLst>
        </p:spPr>
      </p:pic>
      <p:pic>
        <p:nvPicPr>
          <p:cNvPr id="5" name="Content Placeholder 3" descr="milton-president-reagan pdf..jpg">
            <a:extLst>
              <a:ext uri="{FF2B5EF4-FFF2-40B4-BE49-F238E27FC236}">
                <a16:creationId xmlns:a16="http://schemas.microsoft.com/office/drawing/2014/main" id="{AD61D635-7B4E-15AA-821B-88F167BDBE3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5" r="-525"/>
          <a:stretch/>
        </p:blipFill>
        <p:spPr>
          <a:xfrm>
            <a:off x="4184644" y="2903837"/>
            <a:ext cx="4854691" cy="3233079"/>
          </a:xfrm>
          <a:ln w="25400">
            <a:solidFill>
              <a:srgbClr val="D83A28"/>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1222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9E25F-350B-24E7-22DA-247D2FDA460E}"/>
              </a:ext>
            </a:extLst>
          </p:cNvPr>
          <p:cNvSpPr>
            <a:spLocks noGrp="1"/>
          </p:cNvSpPr>
          <p:nvPr>
            <p:ph type="title"/>
          </p:nvPr>
        </p:nvSpPr>
        <p:spPr>
          <a:xfrm>
            <a:off x="685800" y="609599"/>
            <a:ext cx="7741508" cy="5259859"/>
          </a:xfrm>
        </p:spPr>
        <p:txBody>
          <a:bodyPr/>
          <a:lstStyle/>
          <a:p>
            <a:r>
              <a:rPr lang="en-US" sz="3200" dirty="0"/>
              <a:t>And arguing -- in scores of speeches and many different contexts -- that government was not the solution to our problems.</a:t>
            </a:r>
            <a:br>
              <a:rPr lang="en-US" sz="3200" dirty="0"/>
            </a:br>
            <a:br>
              <a:rPr lang="en-US" sz="3200" dirty="0"/>
            </a:br>
            <a:r>
              <a:rPr lang="en-US" sz="3200" dirty="0"/>
              <a:t>That the solution was for government to “</a:t>
            </a:r>
            <a:r>
              <a:rPr lang="en-US" sz="3200" i="1" dirty="0"/>
              <a:t>get out of the way</a:t>
            </a:r>
            <a:r>
              <a:rPr lang="en-US" sz="3200" dirty="0"/>
              <a:t>” and “</a:t>
            </a:r>
            <a:r>
              <a:rPr lang="en-US" sz="3200" i="1" dirty="0"/>
              <a:t>trust the magic of the marketplace</a:t>
            </a:r>
            <a:r>
              <a:rPr lang="en-US" sz="3200" dirty="0"/>
              <a:t>.”</a:t>
            </a:r>
            <a:br>
              <a:rPr lang="en-US" sz="3200" dirty="0"/>
            </a:br>
            <a:br>
              <a:rPr lang="en-US" sz="3200" dirty="0"/>
            </a:br>
            <a:r>
              <a:rPr lang="en-US" sz="3200" dirty="0"/>
              <a:t>What this meant in practice was (mostly) cutting taxes and weakening regulation.</a:t>
            </a:r>
          </a:p>
        </p:txBody>
      </p:sp>
    </p:spTree>
    <p:extLst>
      <p:ext uri="{BB962C8B-B14F-4D97-AF65-F5344CB8AC3E}">
        <p14:creationId xmlns:p14="http://schemas.microsoft.com/office/powerpoint/2010/main" val="37857143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3E488C-0D84-02A0-07CC-F1B2C0506AA2}"/>
              </a:ext>
            </a:extLst>
          </p:cNvPr>
          <p:cNvSpPr txBox="1">
            <a:spLocks/>
          </p:cNvSpPr>
          <p:nvPr/>
        </p:nvSpPr>
        <p:spPr bwMode="auto">
          <a:xfrm>
            <a:off x="827903" y="1309816"/>
            <a:ext cx="7710616" cy="420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9" charset="-128"/>
                <a:cs typeface="ＭＳ Ｐゴシック" pitchFamily="119" charset="-128"/>
              </a:defRPr>
            </a:lvl1pPr>
            <a:lvl2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2pPr>
            <a:lvl3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3pPr>
            <a:lvl4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4pPr>
            <a:lvl5pPr algn="ctr" rtl="0" eaLnBrk="0" fontAlgn="base" hangingPunct="0">
              <a:spcBef>
                <a:spcPct val="0"/>
              </a:spcBef>
              <a:spcAft>
                <a:spcPct val="0"/>
              </a:spcAft>
              <a:defRPr sz="4400">
                <a:solidFill>
                  <a:schemeClr val="tx2"/>
                </a:solidFill>
                <a:latin typeface="Calibri" pitchFamily="119" charset="0"/>
                <a:ea typeface="ＭＳ Ｐゴシック" pitchFamily="94" charset="-128"/>
                <a:cs typeface="ＭＳ Ｐゴシック" pitchFamily="94" charset="-128"/>
              </a:defRPr>
            </a:lvl5pPr>
            <a:lvl6pPr marL="4572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6pPr>
            <a:lvl7pPr marL="9144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7pPr>
            <a:lvl8pPr marL="13716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8pPr>
            <a:lvl9pPr marL="1828800" algn="ctr" rtl="0" eaLnBrk="1" fontAlgn="base" hangingPunct="1">
              <a:spcBef>
                <a:spcPct val="0"/>
              </a:spcBef>
              <a:spcAft>
                <a:spcPct val="0"/>
              </a:spcAft>
              <a:defRPr sz="4400">
                <a:solidFill>
                  <a:schemeClr val="tx2"/>
                </a:solidFill>
                <a:latin typeface="Arial" pitchFamily="94" charset="0"/>
                <a:ea typeface="ＭＳ Ｐゴシック" pitchFamily="94" charset="-128"/>
                <a:cs typeface="ＭＳ Ｐゴシック" pitchFamily="94" charset="-128"/>
              </a:defRPr>
            </a:lvl9pPr>
          </a:lstStyle>
          <a:p>
            <a:pPr defTabSz="914400"/>
            <a:r>
              <a:rPr lang="en-US" kern="0" dirty="0"/>
              <a:t>The problem is that, while markets can be efficient and productive, they can also create large social costs. </a:t>
            </a:r>
          </a:p>
        </p:txBody>
      </p:sp>
    </p:spTree>
    <p:extLst>
      <p:ext uri="{BB962C8B-B14F-4D97-AF65-F5344CB8AC3E}">
        <p14:creationId xmlns:p14="http://schemas.microsoft.com/office/powerpoint/2010/main" val="27775581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3408FC-2D85-C7B2-C711-400113B43447}"/>
              </a:ext>
            </a:extLst>
          </p:cNvPr>
          <p:cNvSpPr>
            <a:spLocks noGrp="1"/>
          </p:cNvSpPr>
          <p:nvPr>
            <p:ph idx="1"/>
          </p:nvPr>
        </p:nvSpPr>
        <p:spPr>
          <a:xfrm>
            <a:off x="269967" y="1854696"/>
            <a:ext cx="5426498" cy="4491374"/>
          </a:xfrm>
        </p:spPr>
        <p:txBody>
          <a:bodyPr/>
          <a:lstStyle/>
          <a:p>
            <a:r>
              <a:rPr lang="en-US" sz="2800" dirty="0"/>
              <a:t>Tobacco</a:t>
            </a:r>
          </a:p>
          <a:p>
            <a:r>
              <a:rPr lang="en-US" sz="2800" dirty="0"/>
              <a:t>Acid Rain</a:t>
            </a:r>
          </a:p>
          <a:p>
            <a:r>
              <a:rPr lang="en-US" sz="2800" dirty="0"/>
              <a:t>Ozone hole</a:t>
            </a:r>
          </a:p>
          <a:p>
            <a:r>
              <a:rPr lang="en-US" sz="2800" dirty="0"/>
              <a:t>Pesticides</a:t>
            </a:r>
          </a:p>
          <a:p>
            <a:r>
              <a:rPr lang="en-US" sz="2800" dirty="0"/>
              <a:t>Global Warming</a:t>
            </a:r>
          </a:p>
          <a:p>
            <a:pPr marL="0" indent="0" algn="ctr">
              <a:buNone/>
            </a:pPr>
            <a:r>
              <a:rPr lang="en-US" sz="2800" dirty="0"/>
              <a:t>What do these things have in common? </a:t>
            </a:r>
          </a:p>
          <a:p>
            <a:pPr marL="0" indent="0" algn="ctr">
              <a:buNone/>
            </a:pPr>
            <a:r>
              <a:rPr lang="en-US" b="1" u="sng" dirty="0"/>
              <a:t>Products that had generated large social costs.</a:t>
            </a:r>
          </a:p>
        </p:txBody>
      </p:sp>
      <p:pic>
        <p:nvPicPr>
          <p:cNvPr id="4" name="Picture 2" descr="Merchants of Doubt dust cover 2010.pdf">
            <a:extLst>
              <a:ext uri="{FF2B5EF4-FFF2-40B4-BE49-F238E27FC236}">
                <a16:creationId xmlns:a16="http://schemas.microsoft.com/office/drawing/2014/main" id="{E1163371-47C6-C9C6-B7B3-DA23D813E0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9182" y="1854696"/>
            <a:ext cx="2954851" cy="4491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B3CF1319-5811-8FFF-B588-BB63149B01B5}"/>
              </a:ext>
            </a:extLst>
          </p:cNvPr>
          <p:cNvSpPr>
            <a:spLocks noGrp="1"/>
          </p:cNvSpPr>
          <p:nvPr>
            <p:ph type="title"/>
          </p:nvPr>
        </p:nvSpPr>
        <p:spPr>
          <a:xfrm>
            <a:off x="269966" y="161822"/>
            <a:ext cx="8280909" cy="1456914"/>
          </a:xfrm>
        </p:spPr>
        <p:txBody>
          <a:bodyPr/>
          <a:lstStyle/>
          <a:p>
            <a:r>
              <a:rPr lang="en-US" sz="2000" dirty="0">
                <a:solidFill>
                  <a:schemeClr val="tx1"/>
                </a:solidFill>
              </a:rPr>
              <a:t>This is what Erik Conway and I (neither of us economists!) came to understand when we wrote “Merchants of Doubt”: that refusing to accept the scientific evidence of the harms of tobacco or climate change is really a refusal to accept the social costs of economic activity. </a:t>
            </a:r>
            <a:endParaRPr lang="en-US" dirty="0">
              <a:solidFill>
                <a:schemeClr val="tx1"/>
              </a:solidFill>
            </a:endParaRPr>
          </a:p>
        </p:txBody>
      </p:sp>
    </p:spTree>
    <p:extLst>
      <p:ext uri="{BB962C8B-B14F-4D97-AF65-F5344CB8AC3E}">
        <p14:creationId xmlns:p14="http://schemas.microsoft.com/office/powerpoint/2010/main" val="5471435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Content Placeholder 2">
            <a:extLst>
              <a:ext uri="{FF2B5EF4-FFF2-40B4-BE49-F238E27FC236}">
                <a16:creationId xmlns:a16="http://schemas.microsoft.com/office/drawing/2014/main" id="{31822583-9FE1-FC4D-5DF3-6D5A91E18FBF}"/>
              </a:ext>
            </a:extLst>
          </p:cNvPr>
          <p:cNvSpPr txBox="1">
            <a:spLocks/>
          </p:cNvSpPr>
          <p:nvPr/>
        </p:nvSpPr>
        <p:spPr bwMode="auto">
          <a:xfrm>
            <a:off x="4411361" y="308919"/>
            <a:ext cx="4485503" cy="616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dirty="0">
                <a:latin typeface="+mn-lt"/>
              </a:rPr>
              <a:t>They are all examples of serious market failure.</a:t>
            </a:r>
          </a:p>
          <a:p>
            <a:pPr eaLnBrk="1" hangingPunct="1">
              <a:spcBef>
                <a:spcPct val="0"/>
              </a:spcBef>
              <a:buFontTx/>
              <a:buNone/>
            </a:pPr>
            <a:r>
              <a:rPr lang="en-US" altLang="en-US" sz="2400" dirty="0">
                <a:latin typeface="+mn-lt"/>
              </a:rPr>
              <a:t> </a:t>
            </a:r>
          </a:p>
          <a:p>
            <a:pPr eaLnBrk="1" hangingPunct="1">
              <a:spcBef>
                <a:spcPct val="0"/>
              </a:spcBef>
              <a:buFontTx/>
              <a:buNone/>
            </a:pPr>
            <a:r>
              <a:rPr lang="en-US" altLang="en-US" sz="2400" dirty="0">
                <a:latin typeface="+mn-lt"/>
              </a:rPr>
              <a:t>2005, Nicholas Stern, former chief economist of the World Bank, called climate change “the largest and most wide-ranging market failure” ever. </a:t>
            </a:r>
          </a:p>
          <a:p>
            <a:pPr eaLnBrk="1" hangingPunct="1">
              <a:spcBef>
                <a:spcPct val="0"/>
              </a:spcBef>
              <a:buFontTx/>
              <a:buNone/>
            </a:pPr>
            <a:endParaRPr lang="en-US" altLang="ja-JP" sz="2400" dirty="0">
              <a:latin typeface="+mn-lt"/>
            </a:endParaRPr>
          </a:p>
          <a:p>
            <a:pPr eaLnBrk="1" hangingPunct="1">
              <a:spcBef>
                <a:spcPct val="0"/>
              </a:spcBef>
              <a:buFontTx/>
              <a:buNone/>
            </a:pPr>
            <a:r>
              <a:rPr lang="en-US" altLang="ja-JP" sz="2400" dirty="0">
                <a:latin typeface="+mn-lt"/>
              </a:rPr>
              <a:t>Because the price we pay for oil and gas does not reflect the true costs of using these products. </a:t>
            </a:r>
          </a:p>
          <a:p>
            <a:pPr eaLnBrk="1" hangingPunct="1">
              <a:spcBef>
                <a:spcPct val="0"/>
              </a:spcBef>
              <a:buFontTx/>
              <a:buNone/>
            </a:pPr>
            <a:endParaRPr lang="en-US" altLang="ja-JP" sz="2400" dirty="0">
              <a:latin typeface="+mn-lt"/>
            </a:endParaRPr>
          </a:p>
          <a:p>
            <a:pPr eaLnBrk="1" hangingPunct="1">
              <a:spcBef>
                <a:spcPct val="0"/>
              </a:spcBef>
              <a:buFontTx/>
              <a:buNone/>
            </a:pPr>
            <a:r>
              <a:rPr lang="en-US" altLang="ja-JP" sz="2400" dirty="0">
                <a:latin typeface="+mn-lt"/>
              </a:rPr>
              <a:t>Climate change threatens belief in the free market, because it proves that the marketplace isn’t “magic.”</a:t>
            </a:r>
            <a:endParaRPr lang="en-US" altLang="en-US" sz="2400" i="1" dirty="0"/>
          </a:p>
          <a:p>
            <a:endParaRPr lang="en-US" sz="2400" b="1" dirty="0">
              <a:hlinkClick r:id="rId2"/>
            </a:endParaRPr>
          </a:p>
          <a:p>
            <a:endParaRPr lang="en-US" altLang="en-US" sz="2400" dirty="0"/>
          </a:p>
        </p:txBody>
      </p:sp>
      <p:pic>
        <p:nvPicPr>
          <p:cNvPr id="4" name="Picture 3" descr="A book with a globe on it&#10;&#10;Description automatically generated">
            <a:extLst>
              <a:ext uri="{FF2B5EF4-FFF2-40B4-BE49-F238E27FC236}">
                <a16:creationId xmlns:a16="http://schemas.microsoft.com/office/drawing/2014/main" id="{67BCBDFD-7066-A63C-C069-C2B570B20794}"/>
              </a:ext>
            </a:extLst>
          </p:cNvPr>
          <p:cNvPicPr>
            <a:picLocks noChangeAspect="1"/>
          </p:cNvPicPr>
          <p:nvPr/>
        </p:nvPicPr>
        <p:blipFill>
          <a:blip r:embed="rId3"/>
          <a:stretch>
            <a:fillRect/>
          </a:stretch>
        </p:blipFill>
        <p:spPr>
          <a:xfrm>
            <a:off x="420624" y="736600"/>
            <a:ext cx="3810000" cy="53848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580C-3F62-5CC5-F84E-E12554D9FE7F}"/>
              </a:ext>
            </a:extLst>
          </p:cNvPr>
          <p:cNvSpPr>
            <a:spLocks noGrp="1"/>
          </p:cNvSpPr>
          <p:nvPr>
            <p:ph type="title"/>
          </p:nvPr>
        </p:nvSpPr>
        <p:spPr>
          <a:xfrm>
            <a:off x="860693" y="796886"/>
            <a:ext cx="7422614" cy="5570863"/>
          </a:xfrm>
        </p:spPr>
        <p:txBody>
          <a:bodyPr/>
          <a:lstStyle/>
          <a:p>
            <a:r>
              <a:rPr lang="en-US" sz="3600" dirty="0"/>
              <a:t>This also explains why market fundamentalism is linked to casting doubt on science. </a:t>
            </a:r>
            <a:br>
              <a:rPr lang="en-US" sz="3600" dirty="0"/>
            </a:br>
            <a:br>
              <a:rPr lang="en-US" sz="3600" dirty="0"/>
            </a:br>
            <a:r>
              <a:rPr lang="en-US" sz="3600" dirty="0"/>
              <a:t> Because it wasn’t economists, who discovered these problems.</a:t>
            </a:r>
            <a:br>
              <a:rPr lang="en-US" sz="3600" dirty="0"/>
            </a:br>
            <a:br>
              <a:rPr lang="en-US" sz="3600" dirty="0"/>
            </a:br>
            <a:r>
              <a:rPr lang="en-US" sz="3600" dirty="0"/>
              <a:t>It was scientists, doing science</a:t>
            </a:r>
            <a:r>
              <a:rPr lang="en-US" sz="4800" dirty="0"/>
              <a:t>.</a:t>
            </a:r>
            <a:br>
              <a:rPr lang="en-US" sz="4800" dirty="0"/>
            </a:br>
            <a:endParaRPr lang="en-US" sz="4800" dirty="0"/>
          </a:p>
        </p:txBody>
      </p:sp>
    </p:spTree>
    <p:extLst>
      <p:ext uri="{BB962C8B-B14F-4D97-AF65-F5344CB8AC3E}">
        <p14:creationId xmlns:p14="http://schemas.microsoft.com/office/powerpoint/2010/main" val="427529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1E55-8729-11BE-63DD-B04B1E9D0C70}"/>
              </a:ext>
            </a:extLst>
          </p:cNvPr>
          <p:cNvSpPr>
            <a:spLocks noGrp="1"/>
          </p:cNvSpPr>
          <p:nvPr>
            <p:ph type="title"/>
          </p:nvPr>
        </p:nvSpPr>
        <p:spPr>
          <a:xfrm>
            <a:off x="528810" y="609598"/>
            <a:ext cx="8130448" cy="5725101"/>
          </a:xfrm>
        </p:spPr>
        <p:txBody>
          <a:bodyPr/>
          <a:lstStyle/>
          <a:p>
            <a:r>
              <a:rPr lang="en-US" dirty="0">
                <a:solidFill>
                  <a:schemeClr val="tx1"/>
                </a:solidFill>
              </a:rPr>
              <a:t>Nevertheless, </a:t>
            </a:r>
            <a:r>
              <a:rPr lang="en-US" dirty="0"/>
              <a:t>capitalism </a:t>
            </a:r>
            <a:r>
              <a:rPr lang="en-US" dirty="0">
                <a:solidFill>
                  <a:schemeClr val="tx1"/>
                </a:solidFill>
              </a:rPr>
              <a:t>as a system had thrived in conjunction with industrialization, banking. </a:t>
            </a:r>
            <a:br>
              <a:rPr lang="en-US" dirty="0"/>
            </a:br>
            <a:endParaRPr lang="en-US" dirty="0"/>
          </a:p>
        </p:txBody>
      </p:sp>
    </p:spTree>
    <p:extLst>
      <p:ext uri="{BB962C8B-B14F-4D97-AF65-F5344CB8AC3E}">
        <p14:creationId xmlns:p14="http://schemas.microsoft.com/office/powerpoint/2010/main" val="16575214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C15F-D863-38E4-DD64-05D924781C23}"/>
              </a:ext>
            </a:extLst>
          </p:cNvPr>
          <p:cNvSpPr>
            <a:spLocks noGrp="1"/>
          </p:cNvSpPr>
          <p:nvPr>
            <p:ph type="title"/>
          </p:nvPr>
        </p:nvSpPr>
        <p:spPr>
          <a:xfrm>
            <a:off x="407773" y="395417"/>
            <a:ext cx="8439665" cy="6017740"/>
          </a:xfrm>
        </p:spPr>
        <p:txBody>
          <a:bodyPr/>
          <a:lstStyle/>
          <a:p>
            <a:r>
              <a:rPr lang="en-US" dirty="0">
                <a:solidFill>
                  <a:schemeClr val="tx1"/>
                </a:solidFill>
              </a:rPr>
              <a:t>To solve these problems, we have to accept the science that proves how serious they are, and in doing so, inadvertently proves the limits of free market capitalism.</a:t>
            </a:r>
          </a:p>
        </p:txBody>
      </p:sp>
    </p:spTree>
    <p:extLst>
      <p:ext uri="{BB962C8B-B14F-4D97-AF65-F5344CB8AC3E}">
        <p14:creationId xmlns:p14="http://schemas.microsoft.com/office/powerpoint/2010/main" val="38218358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451D4-279E-74D6-EAEC-2B11001E17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40CB1-716E-4C87-1F0A-ED76BD3D24FB}"/>
              </a:ext>
            </a:extLst>
          </p:cNvPr>
          <p:cNvSpPr>
            <a:spLocks noGrp="1"/>
          </p:cNvSpPr>
          <p:nvPr>
            <p:ph type="title"/>
          </p:nvPr>
        </p:nvSpPr>
        <p:spPr>
          <a:xfrm>
            <a:off x="407773" y="395417"/>
            <a:ext cx="8439665" cy="6017740"/>
          </a:xfrm>
        </p:spPr>
        <p:txBody>
          <a:bodyPr/>
          <a:lstStyle/>
          <a:p>
            <a:r>
              <a:rPr lang="en-US" sz="3600" dirty="0">
                <a:solidFill>
                  <a:schemeClr val="tx1"/>
                </a:solidFill>
              </a:rPr>
              <a:t>Put another way: ironically, it wasn’t social science that proved these market failures, it was natural science.</a:t>
            </a:r>
            <a:br>
              <a:rPr lang="en-US" sz="3600" dirty="0">
                <a:solidFill>
                  <a:schemeClr val="tx1"/>
                </a:solidFill>
              </a:rPr>
            </a:br>
            <a:br>
              <a:rPr lang="en-US" sz="3600" dirty="0">
                <a:solidFill>
                  <a:schemeClr val="tx1"/>
                </a:solidFill>
              </a:rPr>
            </a:br>
            <a:r>
              <a:rPr lang="en-US" sz="3600" dirty="0">
                <a:solidFill>
                  <a:schemeClr val="tx1"/>
                </a:solidFill>
              </a:rPr>
              <a:t>Problems like climate change remind us that markets are tools, built by humans, and humans need to set the rules under which they operate to prevent collateral damage. </a:t>
            </a:r>
          </a:p>
        </p:txBody>
      </p:sp>
    </p:spTree>
    <p:extLst>
      <p:ext uri="{BB962C8B-B14F-4D97-AF65-F5344CB8AC3E}">
        <p14:creationId xmlns:p14="http://schemas.microsoft.com/office/powerpoint/2010/main" val="39604299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5E65-5FB5-1E37-68EB-0144AF7AB8F7}"/>
              </a:ext>
            </a:extLst>
          </p:cNvPr>
          <p:cNvSpPr>
            <a:spLocks noGrp="1"/>
          </p:cNvSpPr>
          <p:nvPr>
            <p:ph type="title"/>
          </p:nvPr>
        </p:nvSpPr>
        <p:spPr>
          <a:xfrm>
            <a:off x="685800" y="609600"/>
            <a:ext cx="7797188" cy="5185272"/>
          </a:xfrm>
        </p:spPr>
        <p:txBody>
          <a:bodyPr/>
          <a:lstStyle/>
          <a:p>
            <a:r>
              <a:rPr lang="en-US" dirty="0"/>
              <a:t>In other words, we need regulations.</a:t>
            </a:r>
            <a:br>
              <a:rPr lang="en-US" dirty="0"/>
            </a:br>
            <a:br>
              <a:rPr lang="en-US" dirty="0"/>
            </a:br>
            <a:r>
              <a:rPr lang="en-US" dirty="0"/>
              <a:t>In some cases, strict ones.</a:t>
            </a:r>
          </a:p>
        </p:txBody>
      </p:sp>
    </p:spTree>
    <p:extLst>
      <p:ext uri="{BB962C8B-B14F-4D97-AF65-F5344CB8AC3E}">
        <p14:creationId xmlns:p14="http://schemas.microsoft.com/office/powerpoint/2010/main" val="15084040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C359-9808-75C9-AC81-6B2FE40EC102}"/>
              </a:ext>
            </a:extLst>
          </p:cNvPr>
          <p:cNvSpPr>
            <a:spLocks noGrp="1"/>
          </p:cNvSpPr>
          <p:nvPr>
            <p:ph type="title"/>
          </p:nvPr>
        </p:nvSpPr>
        <p:spPr/>
        <p:txBody>
          <a:bodyPr/>
          <a:lstStyle/>
          <a:p>
            <a:r>
              <a:rPr lang="en-US" dirty="0"/>
              <a:t>Put another way:</a:t>
            </a:r>
          </a:p>
        </p:txBody>
      </p:sp>
      <p:sp>
        <p:nvSpPr>
          <p:cNvPr id="3" name="Content Placeholder 2">
            <a:extLst>
              <a:ext uri="{FF2B5EF4-FFF2-40B4-BE49-F238E27FC236}">
                <a16:creationId xmlns:a16="http://schemas.microsoft.com/office/drawing/2014/main" id="{8F23FF96-5DCA-E08C-02DD-3C688FCDAF4D}"/>
              </a:ext>
            </a:extLst>
          </p:cNvPr>
          <p:cNvSpPr>
            <a:spLocks noGrp="1"/>
          </p:cNvSpPr>
          <p:nvPr>
            <p:ph idx="1"/>
          </p:nvPr>
        </p:nvSpPr>
        <p:spPr/>
        <p:txBody>
          <a:bodyPr/>
          <a:lstStyle/>
          <a:p>
            <a:pPr marL="0" indent="0" algn="ctr">
              <a:buNone/>
            </a:pPr>
            <a:r>
              <a:rPr lang="en-US" sz="4000" dirty="0"/>
              <a:t>The free market didn’t end slavery. People, acting through their governments, did.</a:t>
            </a:r>
          </a:p>
        </p:txBody>
      </p:sp>
    </p:spTree>
    <p:extLst>
      <p:ext uri="{BB962C8B-B14F-4D97-AF65-F5344CB8AC3E}">
        <p14:creationId xmlns:p14="http://schemas.microsoft.com/office/powerpoint/2010/main" val="3133292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7978-E20A-40CE-BD15-FA676531324B}"/>
              </a:ext>
            </a:extLst>
          </p:cNvPr>
          <p:cNvSpPr>
            <a:spLocks noGrp="1"/>
          </p:cNvSpPr>
          <p:nvPr>
            <p:ph type="title"/>
          </p:nvPr>
        </p:nvSpPr>
        <p:spPr>
          <a:xfrm>
            <a:off x="685800" y="190500"/>
            <a:ext cx="7772400" cy="1143000"/>
          </a:xfrm>
        </p:spPr>
        <p:txBody>
          <a:bodyPr wrap="square" anchor="ctr">
            <a:normAutofit/>
          </a:bodyPr>
          <a:lstStyle/>
          <a:p>
            <a:r>
              <a:rPr lang="en-US" dirty="0"/>
              <a:t>Simple metaphor</a:t>
            </a:r>
          </a:p>
        </p:txBody>
      </p:sp>
      <p:sp>
        <p:nvSpPr>
          <p:cNvPr id="9" name="Content Placeholder 2">
            <a:extLst>
              <a:ext uri="{FF2B5EF4-FFF2-40B4-BE49-F238E27FC236}">
                <a16:creationId xmlns:a16="http://schemas.microsoft.com/office/drawing/2014/main" id="{F87DE652-C553-1421-37C4-72297F5D51CF}"/>
              </a:ext>
            </a:extLst>
          </p:cNvPr>
          <p:cNvSpPr>
            <a:spLocks noGrp="1"/>
          </p:cNvSpPr>
          <p:nvPr>
            <p:ph sz="half" idx="1"/>
          </p:nvPr>
        </p:nvSpPr>
        <p:spPr>
          <a:xfrm>
            <a:off x="247135" y="1333499"/>
            <a:ext cx="4448433" cy="5079657"/>
          </a:xfrm>
        </p:spPr>
        <p:txBody>
          <a:bodyPr/>
          <a:lstStyle/>
          <a:p>
            <a:r>
              <a:rPr lang="en-US" dirty="0"/>
              <a:t>No one loves stop signs, or speed limits, but we know we need them. Other wise, cars crash. </a:t>
            </a:r>
          </a:p>
          <a:p>
            <a:r>
              <a:rPr lang="en-US" dirty="0"/>
              <a:t>No one in the US loves the SEC, but most of us realize that without securities rules, markets can crash. </a:t>
            </a:r>
          </a:p>
          <a:p>
            <a:r>
              <a:rPr lang="en-US" dirty="0"/>
              <a:t>And if we don’t get climate change right…</a:t>
            </a:r>
          </a:p>
        </p:txBody>
      </p:sp>
      <p:pic>
        <p:nvPicPr>
          <p:cNvPr id="4" name="Picture 3">
            <a:extLst>
              <a:ext uri="{FF2B5EF4-FFF2-40B4-BE49-F238E27FC236}">
                <a16:creationId xmlns:a16="http://schemas.microsoft.com/office/drawing/2014/main" id="{99488AC0-6C6F-A237-F93E-5BC88C8EDF41}"/>
              </a:ext>
            </a:extLst>
          </p:cNvPr>
          <p:cNvPicPr>
            <a:picLocks noChangeAspect="1"/>
          </p:cNvPicPr>
          <p:nvPr/>
        </p:nvPicPr>
        <p:blipFill>
          <a:blip r:embed="rId2"/>
          <a:srcRect l="37268" r="2" b="2"/>
          <a:stretch>
            <a:fillRect/>
          </a:stretch>
        </p:blipFill>
        <p:spPr>
          <a:xfrm>
            <a:off x="4969476" y="1622854"/>
            <a:ext cx="3810000" cy="4114800"/>
          </a:xfrm>
          <a:prstGeom prst="rect">
            <a:avLst/>
          </a:prstGeom>
          <a:noFill/>
        </p:spPr>
      </p:pic>
    </p:spTree>
    <p:extLst>
      <p:ext uri="{BB962C8B-B14F-4D97-AF65-F5344CB8AC3E}">
        <p14:creationId xmlns:p14="http://schemas.microsoft.com/office/powerpoint/2010/main" val="40383583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18FA8-FBA0-6786-06BE-1011A8F33027}"/>
              </a:ext>
            </a:extLst>
          </p:cNvPr>
          <p:cNvSpPr>
            <a:spLocks noGrp="1"/>
          </p:cNvSpPr>
          <p:nvPr>
            <p:ph type="title"/>
          </p:nvPr>
        </p:nvSpPr>
        <p:spPr>
          <a:xfrm>
            <a:off x="685800" y="609600"/>
            <a:ext cx="7772400" cy="1143000"/>
          </a:xfrm>
        </p:spPr>
        <p:txBody>
          <a:bodyPr wrap="square" anchor="ctr">
            <a:normAutofit/>
          </a:bodyPr>
          <a:lstStyle/>
          <a:p>
            <a:pPr defTabSz="914400">
              <a:lnSpc>
                <a:spcPct val="90000"/>
              </a:lnSpc>
            </a:pPr>
            <a:r>
              <a:rPr lang="en-US" sz="3700" kern="0" dirty="0"/>
              <a:t> A whole lotta things are </a:t>
            </a:r>
            <a:r>
              <a:rPr lang="en-US" sz="3700" kern="0" dirty="0" err="1"/>
              <a:t>gonna</a:t>
            </a:r>
            <a:r>
              <a:rPr lang="en-US" sz="3700" kern="0" dirty="0"/>
              <a:t> crash…</a:t>
            </a:r>
          </a:p>
        </p:txBody>
      </p:sp>
      <p:pic>
        <p:nvPicPr>
          <p:cNvPr id="5" name="Picture 3">
            <a:extLst>
              <a:ext uri="{FF2B5EF4-FFF2-40B4-BE49-F238E27FC236}">
                <a16:creationId xmlns:a16="http://schemas.microsoft.com/office/drawing/2014/main" id="{23C1DAF7-A763-023B-1167-4753F1D86275}"/>
              </a:ext>
            </a:extLst>
          </p:cNvPr>
          <p:cNvPicPr>
            <a:picLocks noChangeAspect="1"/>
          </p:cNvPicPr>
          <p:nvPr/>
        </p:nvPicPr>
        <p:blipFill>
          <a:blip r:embed="rId2">
            <a:extLst>
              <a:ext uri="{28A0092B-C50C-407E-A947-70E740481C1C}">
                <a14:useLocalDpi xmlns:a14="http://schemas.microsoft.com/office/drawing/2010/main" val="0"/>
              </a:ext>
            </a:extLst>
          </a:blip>
          <a:srcRect t="5016" b="10278"/>
          <a:stretch>
            <a:fillRect/>
          </a:stretch>
        </p:blipFill>
        <p:spPr bwMode="auto">
          <a:xfrm>
            <a:off x="685800" y="1981200"/>
            <a:ext cx="7772400" cy="411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717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CDF63D94-1A6E-6041-B529-650B5A8601EC}"/>
              </a:ext>
            </a:extLst>
          </p:cNvPr>
          <p:cNvSpPr>
            <a:spLocks noGrp="1" noChangeArrowheads="1"/>
          </p:cNvSpPr>
          <p:nvPr>
            <p:ph type="title"/>
          </p:nvPr>
        </p:nvSpPr>
        <p:spPr>
          <a:xfrm>
            <a:off x="204788" y="787705"/>
            <a:ext cx="8734424" cy="1112016"/>
          </a:xfrm>
        </p:spPr>
        <p:txBody>
          <a:bodyPr/>
          <a:lstStyle/>
          <a:p>
            <a:pPr>
              <a:lnSpc>
                <a:spcPct val="120000"/>
              </a:lnSpc>
              <a:spcBef>
                <a:spcPts val="450"/>
              </a:spcBef>
              <a:spcAft>
                <a:spcPts val="900"/>
              </a:spcAft>
              <a:defRPr/>
            </a:pPr>
            <a:r>
              <a:rPr lang="en-US" altLang="ja-JP" sz="3200" dirty="0">
                <a:solidFill>
                  <a:srgbClr val="FFFFFF"/>
                </a:solidFill>
                <a:latin typeface="+mn-lt"/>
                <a:ea typeface="ＭＳ Ｐゴシック" panose="020B0600070205080204" pitchFamily="34" charset="-128"/>
              </a:rPr>
              <a:t>And with it, a growing realization that the “free” market wasn’t free at all.</a:t>
            </a:r>
            <a:endParaRPr lang="en-US" altLang="en-US" sz="3200" dirty="0">
              <a:solidFill>
                <a:srgbClr val="FFFFFF"/>
              </a:solidFill>
              <a:latin typeface="+mn-lt"/>
              <a:ea typeface="ＭＳ Ｐゴシック" panose="020B0600070205080204" pitchFamily="34" charset="-128"/>
            </a:endParaRPr>
          </a:p>
        </p:txBody>
      </p:sp>
    </p:spTree>
    <p:extLst>
      <p:ext uri="{BB962C8B-B14F-4D97-AF65-F5344CB8AC3E}">
        <p14:creationId xmlns:p14="http://schemas.microsoft.com/office/powerpoint/2010/main" val="1343079524"/>
      </p:ext>
    </p:extLst>
  </p:cSld>
  <p:clrMapOvr>
    <a:masterClrMapping/>
  </p:clrMapOvr>
</p:sld>
</file>

<file path=ppt/theme/theme1.xml><?xml version="1.0" encoding="utf-8"?>
<a:theme xmlns:a="http://schemas.openxmlformats.org/drawingml/2006/main" name="consensus, goal of science _">
  <a:themeElements>
    <a:clrScheme name="Blank Presentation 13">
      <a:dk1>
        <a:srgbClr val="808080"/>
      </a:dk1>
      <a:lt1>
        <a:srgbClr val="FFFFF8"/>
      </a:lt1>
      <a:dk2>
        <a:srgbClr val="0028DE"/>
      </a:dk2>
      <a:lt2>
        <a:srgbClr val="FAFD3C"/>
      </a:lt2>
      <a:accent1>
        <a:srgbClr val="BBE0E3"/>
      </a:accent1>
      <a:accent2>
        <a:srgbClr val="333399"/>
      </a:accent2>
      <a:accent3>
        <a:srgbClr val="AAACEC"/>
      </a:accent3>
      <a:accent4>
        <a:srgbClr val="DADAD4"/>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4" charset="0"/>
            <a:ea typeface="ＭＳ Ｐゴシック" pitchFamily="94" charset="-128"/>
            <a:cs typeface="ＭＳ Ｐゴシック" pitchFamily="9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4" charset="0"/>
            <a:ea typeface="ＭＳ Ｐゴシック" pitchFamily="94" charset="-128"/>
            <a:cs typeface="ＭＳ Ｐゴシック" pitchFamily="9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8"/>
        </a:lt1>
        <a:dk2>
          <a:srgbClr val="0028DE"/>
        </a:dk2>
        <a:lt2>
          <a:srgbClr val="FAFD3C"/>
        </a:lt2>
        <a:accent1>
          <a:srgbClr val="BBE0E3"/>
        </a:accent1>
        <a:accent2>
          <a:srgbClr val="333399"/>
        </a:accent2>
        <a:accent3>
          <a:srgbClr val="AAACEC"/>
        </a:accent3>
        <a:accent4>
          <a:srgbClr val="DADAD4"/>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7ffec9e-257c-4d02-bb7f-fe7bd85b274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15955FAB03AB429DEDFB86359FDE62" ma:contentTypeVersion="15" ma:contentTypeDescription="Crée un document." ma:contentTypeScope="" ma:versionID="5024b657ab0c7765ccf0815f17ed3139">
  <xsd:schema xmlns:xsd="http://www.w3.org/2001/XMLSchema" xmlns:xs="http://www.w3.org/2001/XMLSchema" xmlns:p="http://schemas.microsoft.com/office/2006/metadata/properties" xmlns:ns2="c7ffec9e-257c-4d02-bb7f-fe7bd85b2746" xmlns:ns3="d7136317-1d5a-486a-95b5-d9aab5dca3b1" targetNamespace="http://schemas.microsoft.com/office/2006/metadata/properties" ma:root="true" ma:fieldsID="319967fbc0a3cef946c86f9b0387f3fd" ns2:_="" ns3:_="">
    <xsd:import namespace="c7ffec9e-257c-4d02-bb7f-fe7bd85b2746"/>
    <xsd:import namespace="d7136317-1d5a-486a-95b5-d9aab5dca3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ffec9e-257c-4d02-bb7f-fe7bd85b2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359943fb-d699-408e-8771-984bde615a7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136317-1d5a-486a-95b5-d9aab5dca3b1"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0D3BBB-7E6E-48AD-A60D-A66797A80D5E}">
  <ds:schemaRefs>
    <ds:schemaRef ds:uri="http://schemas.microsoft.com/office/2006/metadata/properties"/>
    <ds:schemaRef ds:uri="http://schemas.microsoft.com/office/infopath/2007/PartnerControls"/>
    <ds:schemaRef ds:uri="c7ffec9e-257c-4d02-bb7f-fe7bd85b2746"/>
  </ds:schemaRefs>
</ds:datastoreItem>
</file>

<file path=customXml/itemProps2.xml><?xml version="1.0" encoding="utf-8"?>
<ds:datastoreItem xmlns:ds="http://schemas.openxmlformats.org/officeDocument/2006/customXml" ds:itemID="{8B7F9A5C-A18F-45FD-9330-BC560A11DE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ffec9e-257c-4d02-bb7f-fe7bd85b2746"/>
    <ds:schemaRef ds:uri="d7136317-1d5a-486a-95b5-d9aab5dca3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310F7C-8061-4651-81D4-593C1C227E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consensus, goal of science _.thmx</Template>
  <TotalTime>20506</TotalTime>
  <Words>4832</Words>
  <Application>Microsoft Office PowerPoint</Application>
  <PresentationFormat>Affichage à l'écran (4:3)</PresentationFormat>
  <Paragraphs>364</Paragraphs>
  <Slides>85</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85</vt:i4>
      </vt:variant>
    </vt:vector>
  </HeadingPairs>
  <TitlesOfParts>
    <vt:vector size="92" baseType="lpstr">
      <vt:lpstr>ＭＳ Ｐゴシック</vt:lpstr>
      <vt:lpstr>Arial</vt:lpstr>
      <vt:lpstr>Calibri</vt:lpstr>
      <vt:lpstr>Google Sans</vt:lpstr>
      <vt:lpstr>Optima</vt:lpstr>
      <vt:lpstr>Times</vt:lpstr>
      <vt:lpstr>consensus, goal of science _</vt:lpstr>
      <vt:lpstr>Présentation PowerPoint</vt:lpstr>
      <vt:lpstr>Présentation PowerPoint</vt:lpstr>
      <vt:lpstr>In 1776, Adam Smith published the Wealth of Nations.  Often thought to have laid foundations of capitalism.  Why did Smith write this book? </vt:lpstr>
      <vt:lpstr>Context of Smith’s motivation:  The book was an argument against mercantilism: </vt:lpstr>
      <vt:lpstr>… and for a market-forward economy, based on division of labor within an economically level playing field. </vt:lpstr>
      <vt:lpstr>Présentation PowerPoint</vt:lpstr>
      <vt:lpstr>Fast forward a century plus…</vt:lpstr>
      <vt:lpstr>Nevertheless, capitalism as a system had thrived in conjunction with industrialization, banking.  </vt:lpstr>
      <vt:lpstr>And with it, a growing realization that the “free” market wasn’t free at all.</vt:lpstr>
      <vt:lpstr>Most obviously, in the United States American “free market” included slavery.   At the time of the Civil War, approximately 10 million enslaved people</vt:lpstr>
      <vt:lpstr>Smith viewed slavery as an obvious outrage, on both moral and economic grounds :</vt:lpstr>
      <vt:lpstr>By the end of 19th century, chattel slavery had largely ended, but the exploitation of labor had not. </vt:lpstr>
      <vt:lpstr>19th and early 20th century capitalism had produced a world of hurt and suffering</vt:lpstr>
      <vt:lpstr>Child labor was brutal, and widespread</vt:lpstr>
      <vt:lpstr>Présentation PowerPoint</vt:lpstr>
      <vt:lpstr>Workplace injury was also widespread</vt:lpstr>
      <vt:lpstr>Présentation PowerPoint</vt:lpstr>
      <vt:lpstr>Présentation PowerPoint</vt:lpstr>
      <vt:lpstr>Présentation PowerPoint</vt:lpstr>
      <vt:lpstr>Présentation PowerPoint</vt:lpstr>
      <vt:lpstr>1908: Addressed through creation of workmen’s compensation programs </vt:lpstr>
      <vt:lpstr>Unbridled capitalism wasn’t just bad for workers, also bad for capitalism.</vt:lpstr>
      <vt:lpstr>Présentation PowerPoint</vt:lpstr>
      <vt:lpstr>Last but not least: Unbridled capitalism led to wealth concentrations that  threatened democracy.</vt:lpstr>
      <vt:lpstr>Présentation PowerPoint</vt:lpstr>
      <vt:lpstr>Crash of 1929 &amp; Great Depression   Showed that unregulated capitalism put the entire economy at risk. </vt:lpstr>
      <vt:lpstr>In United States, these realities  Reform  1880s-1940s  Variety of statutes, particularly on federal level, to address these ills.  </vt:lpstr>
      <vt:lpstr>Laws to protect competition</vt:lpstr>
      <vt:lpstr>Laws to protect people</vt:lpstr>
      <vt:lpstr>Laws to distribute wealth more equitably </vt:lpstr>
      <vt:lpstr>In short:   We learned that the “free market” could carry high social costs, but those costs could be lessened through appropriate government action. </vt:lpstr>
      <vt:lpstr>Today, we are facing a new set of social costs, particularly environmental costs (particularly climate change).  Why has it been so hard to get meaningful action to on the social cost of carbon?</vt:lpstr>
      <vt:lpstr>Break</vt:lpstr>
      <vt:lpstr>Part II :   Business resistance to accepting the reality of market failure</vt:lpstr>
      <vt:lpstr>Présentation PowerPoint</vt:lpstr>
      <vt:lpstr>Présentation PowerPoint</vt:lpstr>
      <vt:lpstr> But by claiming they were defending Freedom, and the American Way of Life.</vt:lpstr>
      <vt:lpstr>They did this by a wide range of efforts…</vt:lpstr>
      <vt:lpstr>Présentation PowerPoint</vt:lpstr>
      <vt:lpstr>Présentation PowerPoint</vt:lpstr>
      <vt:lpstr>Présentation PowerPoint</vt:lpstr>
      <vt:lpstr>Telling the story of  The Big Myth required a Big Book </vt:lpstr>
      <vt:lpstr>Présentation PowerPoint</vt:lpstr>
      <vt:lpstr> The story begins in late 1930s, as American business leaders struggled to defend their practices in the face of the Great Depression.    </vt:lpstr>
      <vt:lpstr>Présentation PowerPoint</vt:lpstr>
      <vt:lpstr>Présentation PowerPoint</vt:lpstr>
      <vt:lpstr>  “I believe...that freedom is indivisible; when a part is taken away, that which remains is no longer freedom. To illustrate, suppose we should lose our industrial freedom; then it would require a compulsory form of government in order to enforce the decrees having to do with the conduct of industry, and a compulsory state can brook no freedoms.”  In other words, it’s a slippery slope…  </vt:lpstr>
      <vt:lpstr>These arguments were not original. They drew in large part from two European thinkers (two of the founders of neo-liberalism) </vt:lpstr>
      <vt:lpstr>Friedrich von Hayek &amp; Ludwig von Mises</vt:lpstr>
      <vt:lpstr>Friedrich von Hayek &amp; Ludwig von Mises</vt:lpstr>
      <vt:lpstr>Key text was HAYEK’s  1944 work, the Road to Serfdom.  In many ways, a sophisticated articulation of the indivisibility thesis:  But it also suggested that even in a non-Communist society, like the United Kingdom, if economic freedom were compromised, for example by implementing a National Health Service, it would put that society on the “road to serfdom.” </vt:lpstr>
      <vt:lpstr>That said, HAYEK allowed for some exceptions.</vt:lpstr>
      <vt:lpstr>What were these forms of legitimate  “coercive interference”              in the marketplace?  Many involved pollution and workplace safety</vt:lpstr>
      <vt:lpstr>Présentation PowerPoint</vt:lpstr>
      <vt:lpstr>But, in the hands of his American acolytes, it became an argument for “leaving things just as they are.”  In fact, it took on the quality of religious faith</vt:lpstr>
      <vt:lpstr>Reader’s Digest Version</vt:lpstr>
      <vt:lpstr>Reader’s Digest reached a huge audience</vt:lpstr>
      <vt:lpstr>HAYEK’s nuance and caveats were expunged  All discussion of legitimate forms of “interference” in the marketplace removed  And then they did the same thing to Adam Smith.      </vt:lpstr>
      <vt:lpstr>The Free Market Project at the University of Chicago</vt:lpstr>
      <vt:lpstr>  Idea: to fund an academic program at a prestigious university to develop a blueprint for “an effective competitive system” of free enterprise. </vt:lpstr>
      <vt:lpstr>Présentation PowerPoint</vt:lpstr>
      <vt:lpstr>Présentation PowerPoint</vt:lpstr>
      <vt:lpstr>Two key figures:  Milton Friedman and George Stigler </vt:lpstr>
      <vt:lpstr>1957 : STIGLER published an edited version of Adam Smith’s 1776 classic The Wealth of Nations  Just as the edited version of The Road to Serfdom left out all of Hayek’s caveats, so did the Chicago school version of the Wealth of Nations</vt:lpstr>
      <vt:lpstr>The Wealth of Nations is a giant book; some things would obviously have to be left out.   But Stigler left out all the passages where Smith recognized the limits of self-interest, and the need for taxation, regulation, and restraints on self-interest to product public safety. </vt:lpstr>
      <vt:lpstr>These included SMITH’s discussions of</vt:lpstr>
      <vt:lpstr>Présentation PowerPoint</vt:lpstr>
      <vt:lpstr>But one would never know this reading the Chicago School version of the Wealth of Nations</vt:lpstr>
      <vt:lpstr>Présentation PowerPoint</vt:lpstr>
      <vt:lpstr>Présentation PowerPoint</vt:lpstr>
      <vt:lpstr>How did HAYEK and FRIEDMAN become so influential?  I don’t have time to discuss details, but  a key figure was Ronald Reagan, who brought these ideas into the mainstream of the Republican party, and from there into the mainstream of American life.  And linking it now, not to child labor, or workplace safety, but to environmental protection.</vt:lpstr>
      <vt:lpstr>REAGAN 1977 Hillsdale College✳️ Ludwig VON MISES lecture</vt:lpstr>
      <vt:lpstr>It was the indivisibility thesis, all over again.</vt:lpstr>
      <vt:lpstr>As President of the United States, he promoted the ideas of HAYEK and FRIEDMAN to the White House, nominating them for National Medal of Freedom.</vt:lpstr>
      <vt:lpstr>And arguing -- in scores of speeches and many different contexts -- that government was not the solution to our problems.  That the solution was for government to “get out of the way” and “trust the magic of the marketplace.”  What this meant in practice was (mostly) cutting taxes and weakening regulation.</vt:lpstr>
      <vt:lpstr>Présentation PowerPoint</vt:lpstr>
      <vt:lpstr>This is what Erik Conway and I (neither of us economists!) came to understand when we wrote “Merchants of Doubt”: that refusing to accept the scientific evidence of the harms of tobacco or climate change is really a refusal to accept the social costs of economic activity. </vt:lpstr>
      <vt:lpstr>Présentation PowerPoint</vt:lpstr>
      <vt:lpstr>This also explains why market fundamentalism is linked to casting doubt on science.    Because it wasn’t economists, who discovered these problems.  It was scientists, doing science. </vt:lpstr>
      <vt:lpstr>To solve these problems, we have to accept the science that proves how serious they are, and in doing so, inadvertently proves the limits of free market capitalism.</vt:lpstr>
      <vt:lpstr>Put another way: ironically, it wasn’t social science that proved these market failures, it was natural science.  Problems like climate change remind us that markets are tools, built by humans, and humans need to set the rules under which they operate to prevent collateral damage. </vt:lpstr>
      <vt:lpstr>In other words, we need regulations.  In some cases, strict ones.</vt:lpstr>
      <vt:lpstr>Put another way:</vt:lpstr>
      <vt:lpstr>Simple metaphor</vt:lpstr>
      <vt:lpstr> A whole lotta things are gonna crash…</vt:lpstr>
    </vt:vector>
  </TitlesOfParts>
  <Company>JPL/Caltech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Technofideism </dc:title>
  <dc:creator>Office 2004 Test Drive User</dc:creator>
  <cp:lastModifiedBy>Quentin Lancrenon</cp:lastModifiedBy>
  <cp:revision>719</cp:revision>
  <cp:lastPrinted>2022-02-17T16:49:13Z</cp:lastPrinted>
  <dcterms:created xsi:type="dcterms:W3CDTF">2013-06-07T04:34:20Z</dcterms:created>
  <dcterms:modified xsi:type="dcterms:W3CDTF">2026-06-21T13:19:54Z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0x010100D615955FAB03AB429DEDFB86359FDE62</vt:lpwstr>
  </property>
  <property fmtid="{D5CDD505-2E9C-101B-9397-08002B2CF9AE}" pid="3" name="MediaServiceImageTags">
    <vt:lpwstr/>
  </property>
</Properties>
</file>