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Lst>
  <p:notesMasterIdLst>
    <p:notesMasterId r:id="rId21"/>
  </p:notesMasterIdLst>
  <p:sldIdLst>
    <p:sldId id="2143" r:id="rId6"/>
    <p:sldId id="285" r:id="rId7"/>
    <p:sldId id="2954" r:id="rId8"/>
    <p:sldId id="288" r:id="rId9"/>
    <p:sldId id="2144" r:id="rId10"/>
    <p:sldId id="2156" r:id="rId11"/>
    <p:sldId id="2153" r:id="rId12"/>
    <p:sldId id="2141" r:id="rId13"/>
    <p:sldId id="2953" r:id="rId14"/>
    <p:sldId id="2147" r:id="rId15"/>
    <p:sldId id="2157" r:id="rId16"/>
    <p:sldId id="2146" r:id="rId17"/>
    <p:sldId id="2149" r:id="rId18"/>
    <p:sldId id="2136" r:id="rId19"/>
    <p:sldId id="2134" r:id="rId20"/>
  </p:sldIdLst>
  <p:sldSz cx="12192000" cy="6858000"/>
  <p:notesSz cx="6889750"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32E918-9D4D-0D59-735D-EA64F83788CE}" name="Patrick Ten Brink" initials="Pt" userId="S::Patrick.tenBrink@eeb.org::6547c627-8bfb-47ba-bc56-3f2abf1edfe5" providerId="AD"/>
  <p188:author id="{B44FFE32-8943-F7AC-356E-6256918E5B2D}" name="Thanos Karathanos" initials="TK" userId="S::athanasios.karathanos@eeb.org::d8751dbf-30f4-435a-8abb-2b0e61e849e2" providerId="AD"/>
  <p188:author id="{BDA9B35A-A70A-ADDD-A7E9-518B96D667EE}" name="Lena Kurz" initials="MK" userId="S::magdalena.kurz@eeb.org::18d004ba-e746-4ad4-938a-642fba9e5a82" providerId="AD"/>
  <p188:author id="{147469BC-46F2-6110-579C-83D1B2CEA9E5}" name="Linn Muscat Scerri" initials="LM" userId="S::Linn.Scerri@eeb.org::2b36c138-4c35-4527-92fc-a1ffc42f7222" providerId="AD"/>
  <p188:author id="{7DF6C7DF-DB99-AF14-A75A-4701B87F0409}" name="Emma Ernsth" initials="EE" userId="S::emma.ernsth@eeb.org::76e820ab-cabe-4690-8016-22d264bbd80e" providerId="AD"/>
  <p188:author id="{F5DD7EE2-E4F9-C3D8-85C2-0674EB08B528}" name="Faustine Bas-Defossez" initials="FB" userId="S::faustine.bas-defossez@eeb.org::e421309c-6607-4fce-8eb7-0ee2788a4e0e" providerId="AD"/>
  <p188:author id="{EA6D8AF5-0870-2379-9110-3488EC23B876}" name="Clemence Besnus" initials="CB" userId="S::clemence.besnus@eeb.org::ceee9ca2-d7a5-4c55-86a5-de4164f6ec8a" providerId="AD"/>
  <p188:author id="{FC34A7FD-8B32-4195-1A06-0B91571AFF37}" name="Tatiana Santos" initials="TS" userId="S::tatiana.santos@eeb.org::f5efd1a8-fc8e-4a15-afd1-e35e35d55f7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mma Bowcock" initials="GB" lastIdx="1" clrIdx="0">
    <p:extLst>
      <p:ext uri="{19B8F6BF-5375-455C-9EA6-DF929625EA0E}">
        <p15:presenceInfo xmlns:p15="http://schemas.microsoft.com/office/powerpoint/2012/main" userId="S::gemma.bowcock@eeb.org::10562e8d-e86d-4988-9317-e35343ab01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8EC857"/>
    <a:srgbClr val="F8FBE9"/>
    <a:srgbClr val="F3F6FB"/>
    <a:srgbClr val="E2EAF6"/>
    <a:srgbClr val="C8D7EE"/>
    <a:srgbClr val="141706"/>
    <a:srgbClr val="003D82"/>
    <a:srgbClr val="FFFF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357"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BE"/>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A655C65C-2EB7-4839-8E17-A369D33DFC72}" type="datetimeFigureOut">
              <a:rPr lang="en-BE" smtClean="0"/>
              <a:t>23/06/2026</a:t>
            </a:fld>
            <a:endParaRPr lang="en-BE"/>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BE"/>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BE"/>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35B22E90-E86D-4338-B653-79765FA17179}" type="slidenum">
              <a:rPr lang="en-BE" smtClean="0"/>
              <a:t>‹#›</a:t>
            </a:fld>
            <a:endParaRPr lang="en-BE"/>
          </a:p>
        </p:txBody>
      </p:sp>
    </p:spTree>
    <p:extLst>
      <p:ext uri="{BB962C8B-B14F-4D97-AF65-F5344CB8AC3E}">
        <p14:creationId xmlns:p14="http://schemas.microsoft.com/office/powerpoint/2010/main" val="3793551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eintercept.com/2018/07/31/3m-pfas-minnesota-pfoa-pfo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D5001-26D4-DE0D-F2A3-4F15C7F12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D600A-6CC6-7E92-B16D-7EA3BFFA583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325AFCF-1D62-67F2-C3CD-64A796A6EFC7}"/>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1766A0D2-DF96-BA4B-02DE-28F558C6F396}"/>
              </a:ext>
            </a:extLst>
          </p:cNvPr>
          <p:cNvSpPr>
            <a:spLocks noGrp="1"/>
          </p:cNvSpPr>
          <p:nvPr>
            <p:ph type="sldNum" sz="quarter" idx="5"/>
          </p:nvPr>
        </p:nvSpPr>
        <p:spPr/>
        <p:txBody>
          <a:bodyPr/>
          <a:lstStyle/>
          <a:p>
            <a:fld id="{35B22E90-E86D-4338-B653-79765FA17179}" type="slidenum">
              <a:rPr lang="en-BE" smtClean="0"/>
              <a:t>2</a:t>
            </a:fld>
            <a:endParaRPr lang="en-BE"/>
          </a:p>
        </p:txBody>
      </p:sp>
    </p:spTree>
    <p:extLst>
      <p:ext uri="{BB962C8B-B14F-4D97-AF65-F5344CB8AC3E}">
        <p14:creationId xmlns:p14="http://schemas.microsoft.com/office/powerpoint/2010/main" val="2744787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89AC2-2FF4-A1EC-F533-B7279D2B7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F9C85-FF06-61C3-1B5A-446A5AD70CF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EFD0EE5-1E7F-37BE-F838-E5BDA0FBCFE7}"/>
              </a:ext>
            </a:extLst>
          </p:cNvPr>
          <p:cNvSpPr>
            <a:spLocks noGrp="1"/>
          </p:cNvSpPr>
          <p:nvPr>
            <p:ph type="body" idx="1"/>
          </p:nvPr>
        </p:nvSpPr>
        <p:spPr/>
        <p:txBody>
          <a:bodyPr/>
          <a:lstStyle/>
          <a:p>
            <a:endParaRPr lang="en-BE"/>
          </a:p>
        </p:txBody>
      </p:sp>
      <p:sp>
        <p:nvSpPr>
          <p:cNvPr id="4" name="Slide Number Placeholder 3">
            <a:extLst>
              <a:ext uri="{FF2B5EF4-FFF2-40B4-BE49-F238E27FC236}">
                <a16:creationId xmlns:a16="http://schemas.microsoft.com/office/drawing/2014/main" id="{94D1C675-80B0-EFFF-C6D6-B9E333CFC259}"/>
              </a:ext>
            </a:extLst>
          </p:cNvPr>
          <p:cNvSpPr>
            <a:spLocks noGrp="1"/>
          </p:cNvSpPr>
          <p:nvPr>
            <p:ph type="sldNum" sz="quarter" idx="5"/>
          </p:nvPr>
        </p:nvSpPr>
        <p:spPr/>
        <p:txBody>
          <a:bodyPr/>
          <a:lstStyle/>
          <a:p>
            <a:fld id="{35B22E90-E86D-4338-B653-79765FA17179}" type="slidenum">
              <a:rPr lang="en-BE" smtClean="0"/>
              <a:t>8</a:t>
            </a:fld>
            <a:endParaRPr lang="en-BE"/>
          </a:p>
        </p:txBody>
      </p:sp>
    </p:spTree>
    <p:extLst>
      <p:ext uri="{BB962C8B-B14F-4D97-AF65-F5344CB8AC3E}">
        <p14:creationId xmlns:p14="http://schemas.microsoft.com/office/powerpoint/2010/main" val="3246295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In the 1970s and 1980s, 3M Company discovered that PFOS and PFOA—chemicals that the company itself had developed—were accumulating within bodies, impacting immune systems, and </a:t>
            </a:r>
            <a:r>
              <a:rPr lang="en-US" sz="1200" b="0" i="0" kern="1200">
                <a:solidFill>
                  <a:schemeClr val="tx1"/>
                </a:solidFill>
                <a:effectLst/>
                <a:latin typeface="+mn-lt"/>
                <a:ea typeface="+mn-ea"/>
                <a:cs typeface="+mn-cs"/>
                <a:hlinkClick r:id="rId3"/>
              </a:rPr>
              <a:t>posing a toxic risk</a:t>
            </a:r>
            <a:r>
              <a:rPr lang="en-US" sz="1200" b="0" i="0" kern="1200">
                <a:solidFill>
                  <a:schemeClr val="tx1"/>
                </a:solidFill>
                <a:effectLst/>
                <a:latin typeface="+mn-lt"/>
                <a:ea typeface="+mn-ea"/>
                <a:cs typeface="+mn-cs"/>
              </a:rPr>
              <a:t> to humans. </a:t>
            </a:r>
          </a:p>
          <a:p>
            <a:endParaRPr lang="en-US" sz="1200" b="0" i="0" kern="1200">
              <a:solidFill>
                <a:schemeClr val="tx1"/>
              </a:solidFill>
              <a:effectLst/>
              <a:latin typeface="+mn-lt"/>
              <a:ea typeface="+mn-ea"/>
              <a:cs typeface="+mn-cs"/>
            </a:endParaRPr>
          </a:p>
          <a:p>
            <a:r>
              <a:rPr lang="es-ES"/>
              <a:t>https://embed.documentcloud.org/documents/4571558-1977-PFOS-most-Toxic-of-3-chemicals/ </a:t>
            </a:r>
            <a:endParaRPr lang="en-BE"/>
          </a:p>
        </p:txBody>
      </p:sp>
      <p:sp>
        <p:nvSpPr>
          <p:cNvPr id="4" name="Slide Number Placeholder 3"/>
          <p:cNvSpPr>
            <a:spLocks noGrp="1"/>
          </p:cNvSpPr>
          <p:nvPr>
            <p:ph type="sldNum" sz="quarter" idx="5"/>
          </p:nvPr>
        </p:nvSpPr>
        <p:spPr/>
        <p:txBody>
          <a:bodyPr/>
          <a:lstStyle/>
          <a:p>
            <a:fld id="{35B22E90-E86D-4338-B653-79765FA17179}" type="slidenum">
              <a:rPr lang="en-BE" smtClean="0"/>
              <a:t>9</a:t>
            </a:fld>
            <a:endParaRPr lang="en-BE"/>
          </a:p>
        </p:txBody>
      </p:sp>
    </p:spTree>
    <p:extLst>
      <p:ext uri="{BB962C8B-B14F-4D97-AF65-F5344CB8AC3E}">
        <p14:creationId xmlns:p14="http://schemas.microsoft.com/office/powerpoint/2010/main" val="2423175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35B22E90-E86D-4338-B653-79765FA17179}" type="slidenum">
              <a:rPr lang="en-BE" smtClean="0"/>
              <a:t>13</a:t>
            </a:fld>
            <a:endParaRPr lang="en-BE"/>
          </a:p>
        </p:txBody>
      </p:sp>
    </p:spTree>
    <p:extLst>
      <p:ext uri="{BB962C8B-B14F-4D97-AF65-F5344CB8AC3E}">
        <p14:creationId xmlns:p14="http://schemas.microsoft.com/office/powerpoint/2010/main" val="29253603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490785" y="3314699"/>
            <a:ext cx="7210425" cy="1471613"/>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2219324" y="5064849"/>
            <a:ext cx="7753348" cy="41751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Text&#10;&#10;Description automatically generated with medium confidence">
            <a:extLst>
              <a:ext uri="{FF2B5EF4-FFF2-40B4-BE49-F238E27FC236}">
                <a16:creationId xmlns:a16="http://schemas.microsoft.com/office/drawing/2014/main" id="{571BF298-4038-49C7-90E7-561883FBBA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640487"/>
            <a:ext cx="2971761" cy="2224225"/>
          </a:xfrm>
          <a:prstGeom prst="rect">
            <a:avLst/>
          </a:prstGeom>
        </p:spPr>
      </p:pic>
    </p:spTree>
    <p:extLst>
      <p:ext uri="{BB962C8B-B14F-4D97-AF65-F5344CB8AC3E}">
        <p14:creationId xmlns:p14="http://schemas.microsoft.com/office/powerpoint/2010/main" val="40309206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9DB5F-D563-4850-858D-A13ADB6CDF43}"/>
              </a:ext>
            </a:extLst>
          </p:cNvPr>
          <p:cNvSpPr>
            <a:spLocks noGrp="1"/>
          </p:cNvSpPr>
          <p:nvPr>
            <p:ph type="dt" sz="half" idx="10"/>
          </p:nvPr>
        </p:nvSpPr>
        <p:spPr/>
        <p:txBody>
          <a:bodyPr/>
          <a:lstStyle/>
          <a:p>
            <a:fld id="{12BBD534-2C0A-46E1-ACB0-371E2DF0549C}" type="datetimeFigureOut">
              <a:rPr lang="en-BE" smtClean="0"/>
              <a:t>23/06/2026</a:t>
            </a:fld>
            <a:endParaRPr lang="en-BE"/>
          </a:p>
        </p:txBody>
      </p:sp>
      <p:sp>
        <p:nvSpPr>
          <p:cNvPr id="3" name="Footer Placeholder 2">
            <a:extLst>
              <a:ext uri="{FF2B5EF4-FFF2-40B4-BE49-F238E27FC236}">
                <a16:creationId xmlns:a16="http://schemas.microsoft.com/office/drawing/2014/main" id="{58298C21-E758-47F6-B592-BD6AF0BF72C7}"/>
              </a:ext>
            </a:extLst>
          </p:cNvPr>
          <p:cNvSpPr>
            <a:spLocks noGrp="1"/>
          </p:cNvSpPr>
          <p:nvPr>
            <p:ph type="ftr" sz="quarter" idx="11"/>
          </p:nvPr>
        </p:nvSpPr>
        <p:spPr/>
        <p:txBody>
          <a:bodyPr/>
          <a:lstStyle/>
          <a:p>
            <a:endParaRPr lang="en-BE"/>
          </a:p>
        </p:txBody>
      </p:sp>
      <p:sp>
        <p:nvSpPr>
          <p:cNvPr id="4" name="Slide Number Placeholder 3">
            <a:extLst>
              <a:ext uri="{FF2B5EF4-FFF2-40B4-BE49-F238E27FC236}">
                <a16:creationId xmlns:a16="http://schemas.microsoft.com/office/drawing/2014/main" id="{EA900AF6-5B54-4F68-A4CA-2A42488062DD}"/>
              </a:ext>
            </a:extLst>
          </p:cNvPr>
          <p:cNvSpPr>
            <a:spLocks noGrp="1"/>
          </p:cNvSpPr>
          <p:nvPr>
            <p:ph type="sldNum" sz="quarter" idx="12"/>
          </p:nvPr>
        </p:nvSpPr>
        <p:spPr/>
        <p:txBody>
          <a:bodyPr/>
          <a:lstStyle/>
          <a:p>
            <a:fld id="{D33F2AA4-7FC6-4B28-87FC-875CEB462467}" type="slidenum">
              <a:rPr lang="en-BE" smtClean="0"/>
              <a:t>‹#›</a:t>
            </a:fld>
            <a:endParaRPr lang="en-BE"/>
          </a:p>
        </p:txBody>
      </p:sp>
    </p:spTree>
    <p:extLst>
      <p:ext uri="{BB962C8B-B14F-4D97-AF65-F5344CB8AC3E}">
        <p14:creationId xmlns:p14="http://schemas.microsoft.com/office/powerpoint/2010/main" val="952666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50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8E5B51-127D-4CDE-A1D8-0A81DC24D921}"/>
              </a:ext>
            </a:extLst>
          </p:cNvPr>
          <p:cNvSpPr/>
          <p:nvPr userDrawn="1"/>
        </p:nvSpPr>
        <p:spPr>
          <a:xfrm>
            <a:off x="-6351" y="647701"/>
            <a:ext cx="12192001" cy="920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03374" y="714374"/>
            <a:ext cx="12017375" cy="854075"/>
          </a:xfrm>
        </p:spPr>
        <p:txBody>
          <a:bodyPr anchor="b">
            <a:normAutofit/>
          </a:bodyPr>
          <a:lstStyle>
            <a:lvl1pPr>
              <a:defRPr sz="5400">
                <a:solidFill>
                  <a:schemeClr val="bg1"/>
                </a:solidFill>
              </a:defRPr>
            </a:lvl1pPr>
          </a:lstStyle>
          <a:p>
            <a:r>
              <a:rPr lang="en-US"/>
              <a:t>Title style</a:t>
            </a:r>
          </a:p>
        </p:txBody>
      </p:sp>
      <p:sp>
        <p:nvSpPr>
          <p:cNvPr id="3" name="Text Placeholder 2"/>
          <p:cNvSpPr>
            <a:spLocks noGrp="1"/>
          </p:cNvSpPr>
          <p:nvPr>
            <p:ph type="body" idx="1"/>
          </p:nvPr>
        </p:nvSpPr>
        <p:spPr>
          <a:xfrm>
            <a:off x="1603374" y="2351088"/>
            <a:ext cx="84232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EBF29010-7AEF-485F-B47F-00D66A5025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28" y="223043"/>
            <a:ext cx="663644" cy="1747837"/>
          </a:xfrm>
          <a:prstGeom prst="rect">
            <a:avLst/>
          </a:prstGeom>
        </p:spPr>
      </p:pic>
    </p:spTree>
    <p:extLst>
      <p:ext uri="{BB962C8B-B14F-4D97-AF65-F5344CB8AC3E}">
        <p14:creationId xmlns:p14="http://schemas.microsoft.com/office/powerpoint/2010/main" val="3799995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6478BB0-6A3E-483B-B69B-1C460DA87131}"/>
              </a:ext>
            </a:extLst>
          </p:cNvPr>
          <p:cNvSpPr>
            <a:spLocks noGrp="1"/>
          </p:cNvSpPr>
          <p:nvPr>
            <p:ph type="pic" sz="quarter" idx="10"/>
          </p:nvPr>
        </p:nvSpPr>
        <p:spPr>
          <a:xfrm>
            <a:off x="8524875" y="-66675"/>
            <a:ext cx="4057650" cy="7096125"/>
          </a:xfrm>
        </p:spPr>
        <p:txBody>
          <a:bodyPr/>
          <a:lstStyle/>
          <a:p>
            <a:r>
              <a:rPr lang="en-US"/>
              <a:t>Click icon to add picture</a:t>
            </a:r>
          </a:p>
        </p:txBody>
      </p:sp>
      <p:sp>
        <p:nvSpPr>
          <p:cNvPr id="14" name="Rectangle 13">
            <a:extLst>
              <a:ext uri="{FF2B5EF4-FFF2-40B4-BE49-F238E27FC236}">
                <a16:creationId xmlns:a16="http://schemas.microsoft.com/office/drawing/2014/main" id="{EF13589B-1960-4EDF-A0C2-31C5BEE952E7}"/>
              </a:ext>
            </a:extLst>
          </p:cNvPr>
          <p:cNvSpPr/>
          <p:nvPr userDrawn="1"/>
        </p:nvSpPr>
        <p:spPr>
          <a:xfrm>
            <a:off x="-6351" y="647701"/>
            <a:ext cx="12192001" cy="920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FEBA3DCF-2924-41E8-A447-6260413D4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28" y="223043"/>
            <a:ext cx="663644" cy="1747837"/>
          </a:xfrm>
          <a:prstGeom prst="rect">
            <a:avLst/>
          </a:prstGeom>
        </p:spPr>
      </p:pic>
      <p:sp>
        <p:nvSpPr>
          <p:cNvPr id="15" name="Title 1">
            <a:extLst>
              <a:ext uri="{FF2B5EF4-FFF2-40B4-BE49-F238E27FC236}">
                <a16:creationId xmlns:a16="http://schemas.microsoft.com/office/drawing/2014/main" id="{E9564C14-A937-4E12-9101-3287CB1AA2C3}"/>
              </a:ext>
            </a:extLst>
          </p:cNvPr>
          <p:cNvSpPr>
            <a:spLocks noGrp="1"/>
          </p:cNvSpPr>
          <p:nvPr>
            <p:ph type="title" hasCustomPrompt="1"/>
          </p:nvPr>
        </p:nvSpPr>
        <p:spPr>
          <a:xfrm>
            <a:off x="1603374" y="714374"/>
            <a:ext cx="12017375" cy="854075"/>
          </a:xfrm>
        </p:spPr>
        <p:txBody>
          <a:bodyPr anchor="b">
            <a:normAutofit/>
          </a:bodyPr>
          <a:lstStyle>
            <a:lvl1pPr>
              <a:defRPr sz="5400">
                <a:solidFill>
                  <a:schemeClr val="bg1"/>
                </a:solidFill>
              </a:defRPr>
            </a:lvl1pPr>
          </a:lstStyle>
          <a:p>
            <a:r>
              <a:rPr lang="en-US"/>
              <a:t>Title style</a:t>
            </a:r>
          </a:p>
        </p:txBody>
      </p:sp>
      <p:sp>
        <p:nvSpPr>
          <p:cNvPr id="16" name="Text Placeholder 2">
            <a:extLst>
              <a:ext uri="{FF2B5EF4-FFF2-40B4-BE49-F238E27FC236}">
                <a16:creationId xmlns:a16="http://schemas.microsoft.com/office/drawing/2014/main" id="{8C4F2065-3702-4A95-9594-1C7B85DFC59E}"/>
              </a:ext>
            </a:extLst>
          </p:cNvPr>
          <p:cNvSpPr>
            <a:spLocks noGrp="1"/>
          </p:cNvSpPr>
          <p:nvPr>
            <p:ph type="body" idx="1"/>
          </p:nvPr>
        </p:nvSpPr>
        <p:spPr>
          <a:xfrm>
            <a:off x="1603375" y="2351088"/>
            <a:ext cx="55308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127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6673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490785" y="3314699"/>
            <a:ext cx="7210425" cy="1471613"/>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2219324" y="5064849"/>
            <a:ext cx="7753348" cy="41751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4" name="Picture 13" descr="Text&#10;&#10;Description automatically generated with medium confidence">
            <a:extLst>
              <a:ext uri="{FF2B5EF4-FFF2-40B4-BE49-F238E27FC236}">
                <a16:creationId xmlns:a16="http://schemas.microsoft.com/office/drawing/2014/main" id="{571BF298-4038-49C7-90E7-561883FBBA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0116" y="640487"/>
            <a:ext cx="2971761" cy="2224225"/>
          </a:xfrm>
          <a:prstGeom prst="rect">
            <a:avLst/>
          </a:prstGeom>
        </p:spPr>
      </p:pic>
    </p:spTree>
    <p:extLst>
      <p:ext uri="{BB962C8B-B14F-4D97-AF65-F5344CB8AC3E}">
        <p14:creationId xmlns:p14="http://schemas.microsoft.com/office/powerpoint/2010/main" val="207169888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0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8E5B51-127D-4CDE-A1D8-0A81DC24D921}"/>
              </a:ext>
            </a:extLst>
          </p:cNvPr>
          <p:cNvSpPr/>
          <p:nvPr userDrawn="1"/>
        </p:nvSpPr>
        <p:spPr>
          <a:xfrm>
            <a:off x="-6351" y="647701"/>
            <a:ext cx="12192001" cy="920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03374" y="714374"/>
            <a:ext cx="12017375" cy="854075"/>
          </a:xfrm>
        </p:spPr>
        <p:txBody>
          <a:bodyPr anchor="b">
            <a:normAutofit/>
          </a:bodyPr>
          <a:lstStyle>
            <a:lvl1pPr>
              <a:defRPr sz="5400">
                <a:solidFill>
                  <a:schemeClr val="bg1"/>
                </a:solidFill>
              </a:defRPr>
            </a:lvl1pPr>
          </a:lstStyle>
          <a:p>
            <a:r>
              <a:rPr lang="en-US"/>
              <a:t>Title style</a:t>
            </a:r>
          </a:p>
        </p:txBody>
      </p:sp>
      <p:sp>
        <p:nvSpPr>
          <p:cNvPr id="3" name="Text Placeholder 2"/>
          <p:cNvSpPr>
            <a:spLocks noGrp="1"/>
          </p:cNvSpPr>
          <p:nvPr>
            <p:ph type="body" idx="1"/>
          </p:nvPr>
        </p:nvSpPr>
        <p:spPr>
          <a:xfrm>
            <a:off x="1603374" y="2351088"/>
            <a:ext cx="842327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EBF29010-7AEF-485F-B47F-00D66A5025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28" y="223043"/>
            <a:ext cx="663644" cy="1747837"/>
          </a:xfrm>
          <a:prstGeom prst="rect">
            <a:avLst/>
          </a:prstGeom>
        </p:spPr>
      </p:pic>
    </p:spTree>
    <p:extLst>
      <p:ext uri="{BB962C8B-B14F-4D97-AF65-F5344CB8AC3E}">
        <p14:creationId xmlns:p14="http://schemas.microsoft.com/office/powerpoint/2010/main" val="456081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6478BB0-6A3E-483B-B69B-1C460DA87131}"/>
              </a:ext>
            </a:extLst>
          </p:cNvPr>
          <p:cNvSpPr>
            <a:spLocks noGrp="1"/>
          </p:cNvSpPr>
          <p:nvPr>
            <p:ph type="pic" sz="quarter" idx="10"/>
          </p:nvPr>
        </p:nvSpPr>
        <p:spPr>
          <a:xfrm>
            <a:off x="8524875" y="-66675"/>
            <a:ext cx="4057650" cy="7096125"/>
          </a:xfrm>
        </p:spPr>
        <p:txBody>
          <a:bodyPr/>
          <a:lstStyle/>
          <a:p>
            <a:r>
              <a:rPr lang="en-US"/>
              <a:t>Click icon to add picture</a:t>
            </a:r>
          </a:p>
        </p:txBody>
      </p:sp>
      <p:sp>
        <p:nvSpPr>
          <p:cNvPr id="14" name="Rectangle 13">
            <a:extLst>
              <a:ext uri="{FF2B5EF4-FFF2-40B4-BE49-F238E27FC236}">
                <a16:creationId xmlns:a16="http://schemas.microsoft.com/office/drawing/2014/main" id="{EF13589B-1960-4EDF-A0C2-31C5BEE952E7}"/>
              </a:ext>
            </a:extLst>
          </p:cNvPr>
          <p:cNvSpPr/>
          <p:nvPr userDrawn="1"/>
        </p:nvSpPr>
        <p:spPr>
          <a:xfrm>
            <a:off x="-6351" y="647701"/>
            <a:ext cx="12192001" cy="920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FEBA3DCF-2924-41E8-A447-6260413D4C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28" y="223043"/>
            <a:ext cx="663644" cy="1747837"/>
          </a:xfrm>
          <a:prstGeom prst="rect">
            <a:avLst/>
          </a:prstGeom>
        </p:spPr>
      </p:pic>
      <p:sp>
        <p:nvSpPr>
          <p:cNvPr id="15" name="Title 1">
            <a:extLst>
              <a:ext uri="{FF2B5EF4-FFF2-40B4-BE49-F238E27FC236}">
                <a16:creationId xmlns:a16="http://schemas.microsoft.com/office/drawing/2014/main" id="{E9564C14-A937-4E12-9101-3287CB1AA2C3}"/>
              </a:ext>
            </a:extLst>
          </p:cNvPr>
          <p:cNvSpPr>
            <a:spLocks noGrp="1"/>
          </p:cNvSpPr>
          <p:nvPr>
            <p:ph type="title" hasCustomPrompt="1"/>
          </p:nvPr>
        </p:nvSpPr>
        <p:spPr>
          <a:xfrm>
            <a:off x="1603374" y="714374"/>
            <a:ext cx="12017375" cy="854075"/>
          </a:xfrm>
        </p:spPr>
        <p:txBody>
          <a:bodyPr anchor="b">
            <a:normAutofit/>
          </a:bodyPr>
          <a:lstStyle>
            <a:lvl1pPr>
              <a:defRPr sz="5400">
                <a:solidFill>
                  <a:schemeClr val="bg1"/>
                </a:solidFill>
              </a:defRPr>
            </a:lvl1pPr>
          </a:lstStyle>
          <a:p>
            <a:r>
              <a:rPr lang="en-US"/>
              <a:t>Title style</a:t>
            </a:r>
          </a:p>
        </p:txBody>
      </p:sp>
      <p:sp>
        <p:nvSpPr>
          <p:cNvPr id="16" name="Text Placeholder 2">
            <a:extLst>
              <a:ext uri="{FF2B5EF4-FFF2-40B4-BE49-F238E27FC236}">
                <a16:creationId xmlns:a16="http://schemas.microsoft.com/office/drawing/2014/main" id="{8C4F2065-3702-4A95-9594-1C7B85DFC59E}"/>
              </a:ext>
            </a:extLst>
          </p:cNvPr>
          <p:cNvSpPr>
            <a:spLocks noGrp="1"/>
          </p:cNvSpPr>
          <p:nvPr>
            <p:ph type="body" idx="1"/>
          </p:nvPr>
        </p:nvSpPr>
        <p:spPr>
          <a:xfrm>
            <a:off x="1603375" y="2351088"/>
            <a:ext cx="553085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803308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4" y="681037"/>
            <a:ext cx="10229851"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04874" y="1825625"/>
            <a:ext cx="1022985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3396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4" y="681037"/>
            <a:ext cx="10229851"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04874" y="1825625"/>
            <a:ext cx="1022985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54530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xStyles>
    <p:title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reuters.com/business/environment/call-phase-out-forever-chemicals-gains-investor-momentum-2022-12-01/" TargetMode="External"/><Relationship Id="rId2" Type="http://schemas.openxmlformats.org/officeDocument/2006/relationships/hyperlink" Target="https://eebbrussels.sharepoint.com/:w:/s/SP-Projects/IQAy0wu3k3A4TqYLfpzGUdwJASYhyp0_5SGZDc6F6KaCmGc?email=patrick_ten_brink%40yahoo.com&amp;e=CE3uG6" TargetMode="External"/><Relationship Id="rId1" Type="http://schemas.openxmlformats.org/officeDocument/2006/relationships/slideLayout" Target="../slideLayouts/slideLayout7.xml"/><Relationship Id="rId6" Type="http://schemas.openxmlformats.org/officeDocument/2006/relationships/hyperlink" Target="https://chemsec.org/worlds-biggest-chemicals-group-to-exit-pfas-forever-chemicals/" TargetMode="External"/><Relationship Id="rId5" Type="http://schemas.openxmlformats.org/officeDocument/2006/relationships/hyperlink" Target="https://chemsec.org/pfas-movement/" TargetMode="External"/><Relationship Id="rId4" Type="http://schemas.openxmlformats.org/officeDocument/2006/relationships/hyperlink" Target="https://eureau.org/?eureau_publication=eureau-pfas-phase-out-a-pre-requisite-for-a-water-resilient-europ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ebbrussels.sharepoint.com/:w:/s/SP-Projects/IQAy0wu3k3A4TqYLfpzGUdwJASYhyp0_5SGZDc6F6KaCmGc?email=patrick_ten_brink%40yahoo.com&amp;e=CE3uG6"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ebbrussels.sharepoint.com/:w:/s/SP-Projects/IQAy0wu3k3A4TqYLfpzGUdwJASYhyp0_5SGZDc6F6KaCmGc?email=patrick_ten_brink%40yahoo.com&amp;e=CE3uG6" TargetMode="External"/><Relationship Id="rId1" Type="http://schemas.openxmlformats.org/officeDocument/2006/relationships/slideLayout" Target="../slideLayouts/slideLayout7.xml"/><Relationship Id="rId6" Type="http://schemas.openxmlformats.org/officeDocument/2006/relationships/hyperlink" Target="https://www.revive.be/en/project/monolithe/" TargetMode="External"/><Relationship Id="rId5" Type="http://schemas.openxmlformats.org/officeDocument/2006/relationships/hyperlink" Target="https://cltb.be/en/" TargetMode="External"/><Relationship Id="rId4" Type="http://schemas.openxmlformats.org/officeDocument/2006/relationships/hyperlink" Target="http://renovate-europe.eu/national-building-renovation-plan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ebbrussels.sharepoint.com/:w:/s/SP-Projects/IQAy0wu3k3A4TqYLfpzGUdwJASYhyp0_5SGZDc6F6KaCmGc?email=patrick_ten_brink%40yahoo.com&amp;e=CE3uG6"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 Id="rId5" Type="http://schemas.openxmlformats.org/officeDocument/2006/relationships/hyperlink" Target="https://eeb.us2.list-manage.com/track/click?u=1777448aafe85ef675bd9ea87&amp;id=792a9ad5bf&amp;e=72ec48ff50"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hyperlink" Target="https://eebbrussels.sharepoint.com/:w:/s/SP-Projects/IQAy0wu3k3A4TqYLfpzGUdwJASYhyp0_5SGZDc6F6KaCmGc?email=patrick_ten_brink%40yahoo.com&amp;e=CE3uG6" TargetMode="External"/><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ebbrussels.sharepoint.com/:w:/s/SP-Projects/IQAy0wu3k3A4TqYLfpzGUdwJASYhyp0_5SGZDc6F6KaCmGc?email=patrick_ten_brink%40yahoo.com&amp;e=CE3uG6"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hyperlink" Target="https://eebbrussels.sharepoint.com/:w:/s/SP-Projects/IQAy0wu3k3A4TqYLfpzGUdwJASYhyp0_5SGZDc6F6KaCmGc?email=patrick_ten_brink%40yahoo.com&amp;e=CE3uG6" TargetMode="Externa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hyperlink" Target="https://eebbrussels.sharepoint.com/:w:/s/SP-Projects/IQAy0wu3k3A4TqYLfpzGUdwJASYhyp0_5SGZDc6F6KaCmGc?email=patrick_ten_brink%40yahoo.com&amp;e=CE3uG6" TargetMode="Externa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s://foreverpollution.eu/lobbying/the-disinformation-campaig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4B242-DE37-EB92-4C72-609A0B9962E4}"/>
            </a:ext>
          </a:extLst>
        </p:cNvPr>
        <p:cNvGrpSpPr/>
        <p:nvPr/>
      </p:nvGrpSpPr>
      <p:grpSpPr>
        <a:xfrm>
          <a:off x="0" y="0"/>
          <a:ext cx="0" cy="0"/>
          <a:chOff x="0" y="0"/>
          <a:chExt cx="0" cy="0"/>
        </a:xfrm>
      </p:grpSpPr>
      <p:pic>
        <p:nvPicPr>
          <p:cNvPr id="3" name="Picture 2" descr="A person standing next to a solar panel&#10;&#10;Description automatically generated">
            <a:extLst>
              <a:ext uri="{FF2B5EF4-FFF2-40B4-BE49-F238E27FC236}">
                <a16:creationId xmlns:a16="http://schemas.microsoft.com/office/drawing/2014/main" id="{B2674A73-B18E-5DF0-A633-09FF73CC8521}"/>
              </a:ext>
            </a:extLst>
          </p:cNvPr>
          <p:cNvPicPr>
            <a:picLocks noChangeAspect="1"/>
          </p:cNvPicPr>
          <p:nvPr/>
        </p:nvPicPr>
        <p:blipFill>
          <a:blip r:embed="rId2"/>
          <a:stretch>
            <a:fillRect/>
          </a:stretch>
        </p:blipFill>
        <p:spPr>
          <a:xfrm>
            <a:off x="-54708" y="0"/>
            <a:ext cx="12192000" cy="6858000"/>
          </a:xfrm>
          <a:prstGeom prst="rect">
            <a:avLst/>
          </a:prstGeom>
        </p:spPr>
      </p:pic>
      <p:sp>
        <p:nvSpPr>
          <p:cNvPr id="2" name="Rectangle 1">
            <a:extLst>
              <a:ext uri="{FF2B5EF4-FFF2-40B4-BE49-F238E27FC236}">
                <a16:creationId xmlns:a16="http://schemas.microsoft.com/office/drawing/2014/main" id="{8C0E27A4-A391-ED00-B16B-5BED00699A1D}"/>
              </a:ext>
            </a:extLst>
          </p:cNvPr>
          <p:cNvSpPr/>
          <p:nvPr/>
        </p:nvSpPr>
        <p:spPr>
          <a:xfrm>
            <a:off x="2687027" y="5069953"/>
            <a:ext cx="5504473" cy="1217002"/>
          </a:xfrm>
          <a:prstGeom prst="rect">
            <a:avLst/>
          </a:prstGeom>
          <a:ln>
            <a:solidFill>
              <a:srgbClr val="003D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ctangle 4">
            <a:extLst>
              <a:ext uri="{FF2B5EF4-FFF2-40B4-BE49-F238E27FC236}">
                <a16:creationId xmlns:a16="http://schemas.microsoft.com/office/drawing/2014/main" id="{805256DD-7EE5-BAC1-E690-E2DD6FCC1E16}"/>
              </a:ext>
            </a:extLst>
          </p:cNvPr>
          <p:cNvSpPr/>
          <p:nvPr/>
        </p:nvSpPr>
        <p:spPr>
          <a:xfrm>
            <a:off x="982052" y="2995247"/>
            <a:ext cx="7142773" cy="1217002"/>
          </a:xfrm>
          <a:prstGeom prst="rect">
            <a:avLst/>
          </a:prstGeom>
          <a:ln>
            <a:solidFill>
              <a:srgbClr val="003D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ubtitle 2">
            <a:extLst>
              <a:ext uri="{FF2B5EF4-FFF2-40B4-BE49-F238E27FC236}">
                <a16:creationId xmlns:a16="http://schemas.microsoft.com/office/drawing/2014/main" id="{933EFD11-38E4-1B67-2C3C-EF5266F44E50}"/>
              </a:ext>
            </a:extLst>
          </p:cNvPr>
          <p:cNvSpPr txBox="1">
            <a:spLocks/>
          </p:cNvSpPr>
          <p:nvPr/>
        </p:nvSpPr>
        <p:spPr>
          <a:xfrm>
            <a:off x="1331872" y="1859189"/>
            <a:ext cx="8225785" cy="314189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solidFill>
                  <a:schemeClr val="bg1"/>
                </a:solidFill>
                <a:effectLst>
                  <a:outerShdw blurRad="50800" dist="38100" dir="2700000" algn="tl" rotWithShape="0">
                    <a:prstClr val="black">
                      <a:alpha val="21000"/>
                    </a:prstClr>
                  </a:outerShdw>
                </a:effectLst>
                <a:latin typeface="Arial"/>
                <a:cs typeface="Arial"/>
              </a:rPr>
              <a:t>Environmental Policy &amp; </a:t>
            </a:r>
            <a:r>
              <a:rPr lang="en-US" sz="3200">
                <a:solidFill>
                  <a:schemeClr val="bg1"/>
                </a:solidFill>
                <a:effectLst>
                  <a:outerShdw blurRad="50800" dist="38100" dir="2700000" algn="tl" rotWithShape="0">
                    <a:prstClr val="black">
                      <a:alpha val="21000"/>
                    </a:prstClr>
                  </a:outerShdw>
                </a:effectLst>
                <a:latin typeface="Arial"/>
                <a:cs typeface="Arial"/>
              </a:rPr>
              <a:t>Corporate Lobbying &amp;</a:t>
            </a:r>
            <a:r>
              <a:rPr lang="en-US" sz="3200" dirty="0">
                <a:solidFill>
                  <a:schemeClr val="bg1"/>
                </a:solidFill>
                <a:effectLst>
                  <a:outerShdw blurRad="50800" dist="38100" dir="2700000" algn="tl" rotWithShape="0">
                    <a:prstClr val="black">
                      <a:alpha val="21000"/>
                    </a:prstClr>
                  </a:outerShdw>
                </a:effectLst>
                <a:latin typeface="Arial"/>
                <a:cs typeface="Arial"/>
              </a:rPr>
              <a:t> </a:t>
            </a:r>
            <a:r>
              <a:rPr lang="en-US" sz="3200">
                <a:solidFill>
                  <a:schemeClr val="bg1"/>
                </a:solidFill>
                <a:effectLst>
                  <a:outerShdw blurRad="50800" dist="38100" dir="2700000" algn="tl" rotWithShape="0">
                    <a:prstClr val="black">
                      <a:alpha val="21000"/>
                    </a:prstClr>
                  </a:outerShdw>
                </a:effectLst>
                <a:latin typeface="Arial"/>
                <a:cs typeface="Arial"/>
              </a:rPr>
              <a:t>Engagement</a:t>
            </a:r>
            <a:r>
              <a:rPr lang="en-US" sz="3200" dirty="0">
                <a:solidFill>
                  <a:schemeClr val="bg1"/>
                </a:solidFill>
                <a:effectLst>
                  <a:outerShdw blurRad="50800" dist="38100" dir="2700000" algn="tl" rotWithShape="0">
                    <a:prstClr val="black">
                      <a:alpha val="21000"/>
                    </a:prstClr>
                  </a:outerShdw>
                </a:effectLst>
                <a:latin typeface="Arial"/>
                <a:cs typeface="Arial"/>
              </a:rPr>
              <a:t>: </a:t>
            </a:r>
            <a:r>
              <a:rPr lang="en-GB" sz="3200" dirty="0">
                <a:solidFill>
                  <a:schemeClr val="bg1"/>
                </a:solidFill>
                <a:effectLst>
                  <a:outerShdw blurRad="50800" dist="38100" dir="2700000" algn="tl" rotWithShape="0">
                    <a:prstClr val="black">
                      <a:alpha val="21000"/>
                    </a:prstClr>
                  </a:outerShdw>
                </a:effectLst>
                <a:latin typeface="Arial"/>
                <a:cs typeface="Arial"/>
              </a:rPr>
              <a:t>State of Europe</a:t>
            </a:r>
          </a:p>
          <a:p>
            <a:r>
              <a:rPr lang="en-GB" dirty="0">
                <a:solidFill>
                  <a:schemeClr val="bg1"/>
                </a:solidFill>
                <a:effectLst>
                  <a:outerShdw blurRad="50800" dist="38100" dir="2700000" algn="tl" rotWithShape="0">
                    <a:prstClr val="black">
                      <a:alpha val="21000"/>
                    </a:prstClr>
                  </a:outerShdw>
                </a:effectLst>
                <a:latin typeface="Arial"/>
                <a:cs typeface="Arial"/>
              </a:rPr>
              <a:t>Patrick ten Brink</a:t>
            </a:r>
          </a:p>
          <a:p>
            <a:r>
              <a:rPr lang="en-GB" i="1" dirty="0">
                <a:solidFill>
                  <a:schemeClr val="bg1"/>
                </a:solidFill>
                <a:effectLst>
                  <a:outerShdw blurRad="50800" dist="38100" dir="2700000" algn="tl" rotWithShape="0">
                    <a:prstClr val="black">
                      <a:alpha val="21000"/>
                    </a:prstClr>
                  </a:outerShdw>
                </a:effectLst>
                <a:latin typeface="Arial"/>
                <a:cs typeface="Arial"/>
              </a:rPr>
              <a:t>Secretary General, EEB</a:t>
            </a:r>
            <a:endParaRPr lang="en-US" i="1" dirty="0">
              <a:solidFill>
                <a:schemeClr val="bg1"/>
              </a:solidFill>
              <a:effectLst>
                <a:outerShdw blurRad="50800" dist="38100" dir="2700000" algn="tl" rotWithShape="0">
                  <a:prstClr val="black">
                    <a:alpha val="21000"/>
                  </a:prstClr>
                </a:outerShdw>
              </a:effectLst>
              <a:latin typeface="Arial"/>
              <a:cs typeface="Arial"/>
            </a:endParaRPr>
          </a:p>
          <a:p>
            <a:endParaRPr lang="en-US" sz="4400" dirty="0">
              <a:solidFill>
                <a:schemeClr val="bg1"/>
              </a:solidFill>
              <a:effectLst>
                <a:outerShdw blurRad="50800" dist="38100" dir="2700000" algn="tl" rotWithShape="0">
                  <a:prstClr val="black">
                    <a:alpha val="21000"/>
                  </a:prstClr>
                </a:outerShdw>
              </a:effectLst>
              <a:latin typeface="Arial"/>
              <a:cs typeface="Arial"/>
            </a:endParaRPr>
          </a:p>
          <a:p>
            <a:r>
              <a:rPr lang="en-US" sz="2800" dirty="0">
                <a:solidFill>
                  <a:schemeClr val="bg1"/>
                </a:solidFill>
                <a:effectLst>
                  <a:outerShdw blurRad="50800" dist="38100" dir="2700000" algn="tl" rotWithShape="0">
                    <a:prstClr val="black">
                      <a:alpha val="21000"/>
                    </a:prstClr>
                  </a:outerShdw>
                </a:effectLst>
                <a:latin typeface="Arial"/>
                <a:cs typeface="Arial"/>
              </a:rPr>
              <a:t>Leadership in Turbulent Times </a:t>
            </a:r>
          </a:p>
          <a:p>
            <a:r>
              <a:rPr lang="en-US" dirty="0">
                <a:solidFill>
                  <a:schemeClr val="bg1"/>
                </a:solidFill>
                <a:effectLst>
                  <a:outerShdw blurRad="50800" dist="38100" dir="2700000" algn="tl" rotWithShape="0">
                    <a:prstClr val="black">
                      <a:alpha val="21000"/>
                    </a:prstClr>
                  </a:outerShdw>
                </a:effectLst>
                <a:cs typeface="Arial"/>
              </a:rPr>
              <a:t>23 June 2026</a:t>
            </a:r>
            <a:endParaRPr lang="en-US" dirty="0">
              <a:solidFill>
                <a:schemeClr val="bg1"/>
              </a:solidFill>
              <a:effectLst>
                <a:outerShdw blurRad="50800" dist="38100" dir="2700000" algn="tl" rotWithShape="0">
                  <a:prstClr val="black">
                    <a:alpha val="21000"/>
                  </a:prstClr>
                </a:outerShdw>
              </a:effectLst>
              <a:latin typeface="Arial"/>
              <a:cs typeface="Arial"/>
            </a:endParaRPr>
          </a:p>
        </p:txBody>
      </p:sp>
    </p:spTree>
    <p:extLst>
      <p:ext uri="{BB962C8B-B14F-4D97-AF65-F5344CB8AC3E}">
        <p14:creationId xmlns:p14="http://schemas.microsoft.com/office/powerpoint/2010/main" val="813519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3D10C-5111-8731-1E6C-F04A68449ED5}"/>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676C811-E984-2398-EF33-5D4C76036E32}"/>
              </a:ext>
            </a:extLst>
          </p:cNvPr>
          <p:cNvSpPr/>
          <p:nvPr/>
        </p:nvSpPr>
        <p:spPr>
          <a:xfrm>
            <a:off x="0" y="576987"/>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marL="1435100" marR="0" lvl="0"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Aptos Display" panose="020B0004020202020204" pitchFamily="34" charset="0"/>
                <a:ea typeface="+mj-ea"/>
                <a:cs typeface="+mj-cs"/>
              </a:rPr>
              <a:t>PFAS: Businesses Speaking Out in Favour of a PFAS phase out</a:t>
            </a:r>
            <a:endParaRPr lang="en-GB" sz="2800" b="1">
              <a:solidFill>
                <a:srgbClr val="FFFFFF"/>
              </a:solidFill>
              <a:latin typeface="Aptos Display" panose="020B0004020202020204" pitchFamily="34" charset="0"/>
              <a:ea typeface="+mj-ea"/>
              <a:cs typeface="+mj-cs"/>
            </a:endParaRPr>
          </a:p>
        </p:txBody>
      </p:sp>
      <p:sp>
        <p:nvSpPr>
          <p:cNvPr id="12" name="Title 1">
            <a:hlinkClick r:id="rId2"/>
            <a:extLst>
              <a:ext uri="{FF2B5EF4-FFF2-40B4-BE49-F238E27FC236}">
                <a16:creationId xmlns:a16="http://schemas.microsoft.com/office/drawing/2014/main" id="{382BF636-02EB-233F-C132-2335E2CF58D7}"/>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13" name="Picture 12" descr="A picture containing drawing&#10;&#10;Description automatically generated">
            <a:extLst>
              <a:ext uri="{FF2B5EF4-FFF2-40B4-BE49-F238E27FC236}">
                <a16:creationId xmlns:a16="http://schemas.microsoft.com/office/drawing/2014/main" id="{AF8B6013-947A-ED18-D133-A7828FCBC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6" y="237052"/>
            <a:ext cx="665147" cy="1751797"/>
          </a:xfrm>
          <a:prstGeom prst="rect">
            <a:avLst/>
          </a:prstGeom>
        </p:spPr>
      </p:pic>
      <p:sp>
        <p:nvSpPr>
          <p:cNvPr id="5" name="Title 1">
            <a:hlinkClick r:id="rId2"/>
            <a:extLst>
              <a:ext uri="{FF2B5EF4-FFF2-40B4-BE49-F238E27FC236}">
                <a16:creationId xmlns:a16="http://schemas.microsoft.com/office/drawing/2014/main" id="{E6BE02B0-9263-38E0-6F03-A548CE3C4C73}"/>
              </a:ext>
            </a:extLst>
          </p:cNvPr>
          <p:cNvSpPr txBox="1">
            <a:spLocks/>
          </p:cNvSpPr>
          <p:nvPr/>
        </p:nvSpPr>
        <p:spPr>
          <a:xfrm>
            <a:off x="384630" y="1988850"/>
            <a:ext cx="11807370" cy="4716750"/>
          </a:xfrm>
          <a:prstGeom prst="rect">
            <a:avLst/>
          </a:prstGeom>
          <a:ln>
            <a:solidFill>
              <a:srgbClr val="C00000"/>
            </a:solidFill>
          </a:ln>
        </p:spPr>
        <p:txBody>
          <a:bodyPr vert="horz" lIns="91440" tIns="45720" rIns="91440" bIns="45720" rtlCol="0" anchor="ctr">
            <a:noAutofit/>
          </a:bodyPr>
          <a:lstStyle>
            <a:defPPr>
              <a:defRPr lang="en-US"/>
            </a:defPPr>
            <a:lvl1pPr defTabSz="914400">
              <a:lnSpc>
                <a:spcPct val="90000"/>
              </a:lnSpc>
              <a:spcBef>
                <a:spcPct val="0"/>
              </a:spcBef>
              <a:buNone/>
              <a:defRPr sz="4400">
                <a:solidFill>
                  <a:srgbClr val="003D82"/>
                </a:solidFill>
                <a:latin typeface="+mj-lt"/>
                <a:ea typeface="+mj-ea"/>
                <a:cs typeface="+mj-cs"/>
              </a:defRPr>
            </a:lvl1pPr>
            <a:lvl2pPr lvl="1" algn="ctr">
              <a:spcAft>
                <a:spcPts val="1200"/>
              </a:spcAft>
              <a:defRPr sz="2800" b="1" i="0" u="none" strike="noStrike" cap="none" spc="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2pPr>
          </a:lstStyle>
          <a:p>
            <a:pPr marL="0" lvl="1" indent="-514350" algn="l">
              <a:spcAft>
                <a:spcPts val="600"/>
              </a:spcAft>
              <a:buFont typeface="+mj-lt"/>
              <a:buAutoNum type="arabicPeriod"/>
            </a:pPr>
            <a:r>
              <a:rPr lang="en-US" sz="2000" dirty="0">
                <a:solidFill>
                  <a:srgbClr val="0070C0"/>
                </a:solidFill>
              </a:rPr>
              <a:t>Position papers: </a:t>
            </a:r>
            <a:r>
              <a:rPr lang="en-US" sz="1800" i="1" dirty="0" err="1">
                <a:hlinkClick r:id="rId4"/>
              </a:rPr>
              <a:t>EurEau</a:t>
            </a:r>
            <a:r>
              <a:rPr lang="en-US" sz="1800" i="1" dirty="0">
                <a:hlinkClick r:id="rId4"/>
              </a:rPr>
              <a:t>: </a:t>
            </a:r>
            <a:r>
              <a:rPr lang="en-GB" sz="1800" b="0" i="1" dirty="0">
                <a:hlinkClick r:id="rId4"/>
              </a:rPr>
              <a:t>PFAS phase-out a pre-requisite for a water-resilient Europe (January 2025)</a:t>
            </a:r>
            <a:endParaRPr lang="en-US" sz="2000" b="0" i="1" dirty="0"/>
          </a:p>
          <a:p>
            <a:pPr marL="0" lvl="1" indent="-514350" algn="l">
              <a:buFont typeface="+mj-lt"/>
              <a:buAutoNum type="arabicPeriod"/>
            </a:pPr>
            <a:r>
              <a:rPr lang="en-US" sz="2000" dirty="0">
                <a:solidFill>
                  <a:srgbClr val="0070C0"/>
                </a:solidFill>
              </a:rPr>
              <a:t>Engagement in workshops: </a:t>
            </a:r>
            <a:r>
              <a:rPr lang="en-US" sz="1800" b="0" dirty="0"/>
              <a:t>e.g. Water companies at workshop: </a:t>
            </a:r>
            <a:r>
              <a:rPr lang="en-US" sz="1800" b="0" i="1" dirty="0"/>
              <a:t>Addressing the staggering cost of PFAS pollution </a:t>
            </a:r>
            <a:r>
              <a:rPr lang="en-US" sz="1800" b="0" dirty="0"/>
              <a:t>(23 September 2025)</a:t>
            </a:r>
            <a:endParaRPr lang="en-US" sz="2000" b="0" dirty="0"/>
          </a:p>
          <a:p>
            <a:pPr marL="0" lvl="1" indent="-514350" algn="l">
              <a:buFont typeface="+mj-lt"/>
              <a:buAutoNum type="arabicPeriod"/>
            </a:pPr>
            <a:r>
              <a:rPr lang="en-US" sz="2000" dirty="0">
                <a:solidFill>
                  <a:srgbClr val="0070C0"/>
                </a:solidFill>
              </a:rPr>
              <a:t>Engaging in working groups or high-level groups </a:t>
            </a:r>
            <a:r>
              <a:rPr lang="en-US" sz="1800" dirty="0">
                <a:solidFill>
                  <a:srgbClr val="0070C0"/>
                </a:solidFill>
              </a:rPr>
              <a:t>– </a:t>
            </a:r>
            <a:r>
              <a:rPr lang="en-US" sz="1800" b="0" dirty="0"/>
              <a:t>e.g. Water &amp; C.E. with Commissioner Roswall (18 June) + High-level dialogue PFAS dialogue (15 June) – and showing that water companies want PFAS restrictions else costs will rise to companies and on to consumers</a:t>
            </a:r>
            <a:endParaRPr lang="en-US" sz="2000" b="0" dirty="0"/>
          </a:p>
          <a:p>
            <a:pPr marL="0" lvl="1" indent="-514350" algn="l">
              <a:buFont typeface="+mj-lt"/>
              <a:buAutoNum type="arabicPeriod"/>
            </a:pPr>
            <a:r>
              <a:rPr lang="en-US" sz="1800" dirty="0">
                <a:solidFill>
                  <a:srgbClr val="0070C0"/>
                </a:solidFill>
              </a:rPr>
              <a:t>Public corporate commitments to phase out PFAS: </a:t>
            </a:r>
            <a:r>
              <a:rPr lang="en-US" sz="1800" b="0" i="1" dirty="0">
                <a:solidFill>
                  <a:srgbClr val="0070C0"/>
                </a:solidFill>
              </a:rPr>
              <a:t> </a:t>
            </a:r>
            <a:r>
              <a:rPr lang="en-BE" sz="1800" b="0" i="1" u="sng" dirty="0">
                <a:hlinkClick r:id="rId5"/>
              </a:rPr>
              <a:t>https://chemsec.org/pfas-movement/</a:t>
            </a:r>
            <a:endParaRPr lang="en-US" sz="1800" b="0" i="1" dirty="0"/>
          </a:p>
          <a:p>
            <a:pPr marL="0" lvl="1" indent="-514350" algn="l">
              <a:buFont typeface="+mj-lt"/>
              <a:buAutoNum type="arabicPeriod"/>
            </a:pPr>
            <a:r>
              <a:rPr lang="en-US" sz="1800" dirty="0">
                <a:solidFill>
                  <a:srgbClr val="0070C0"/>
                </a:solidFill>
              </a:rPr>
              <a:t>Engagement in public coalitions: </a:t>
            </a:r>
            <a:r>
              <a:rPr lang="en-US" sz="2000" b="0" i="1" dirty="0"/>
              <a:t>e.g. </a:t>
            </a:r>
            <a:r>
              <a:rPr lang="en-US" sz="1800" b="0" i="1" dirty="0" err="1">
                <a:hlinkClick r:id="rId5"/>
              </a:rPr>
              <a:t>Chemsec’s</a:t>
            </a:r>
            <a:r>
              <a:rPr lang="en-US" sz="1800" b="0" i="1" dirty="0">
                <a:hlinkClick r:id="rId5"/>
              </a:rPr>
              <a:t> Corporate PFAS movement with 120 companies</a:t>
            </a:r>
            <a:endParaRPr lang="en-US" sz="1800" b="0" i="1" dirty="0"/>
          </a:p>
          <a:p>
            <a:pPr marL="0" lvl="1" indent="-514350" algn="l">
              <a:buFont typeface="+mj-lt"/>
              <a:buAutoNum type="arabicPeriod"/>
            </a:pPr>
            <a:r>
              <a:rPr lang="en-US" sz="1800" dirty="0">
                <a:solidFill>
                  <a:srgbClr val="0070C0"/>
                </a:solidFill>
              </a:rPr>
              <a:t>Investment – proof by doing:  </a:t>
            </a:r>
            <a:r>
              <a:rPr lang="en-US" sz="2000" b="0" dirty="0"/>
              <a:t> non-PFAS alternatives for heating and cooling</a:t>
            </a:r>
          </a:p>
          <a:p>
            <a:pPr marL="0" lvl="1" indent="-514350" algn="l">
              <a:buFont typeface="+mj-lt"/>
              <a:buAutoNum type="arabicPeriod"/>
            </a:pPr>
            <a:r>
              <a:rPr lang="en-US" sz="1800" dirty="0">
                <a:solidFill>
                  <a:srgbClr val="0070C0"/>
                </a:solidFill>
              </a:rPr>
              <a:t>Investor pressure along supply chains: </a:t>
            </a:r>
            <a:r>
              <a:rPr lang="en-US" sz="1800" b="0" dirty="0">
                <a:hlinkClick r:id="rId6"/>
              </a:rPr>
              <a:t>Investor initiatives with $23 trillion+ assets under management calling for substitution of persistent chemicals</a:t>
            </a:r>
            <a:r>
              <a:rPr lang="en-US" sz="2000" b="0" dirty="0"/>
              <a:t> </a:t>
            </a:r>
          </a:p>
          <a:p>
            <a:pPr marL="0" lvl="1" indent="-514350" algn="l">
              <a:buFont typeface="+mj-lt"/>
              <a:buAutoNum type="arabicPeriod"/>
            </a:pPr>
            <a:r>
              <a:rPr lang="en-US" sz="1800" dirty="0">
                <a:solidFill>
                  <a:srgbClr val="0070C0"/>
                </a:solidFill>
              </a:rPr>
              <a:t>Support regulation: water providers, waste managers &amp; investors broadly support PFAS restriction: </a:t>
            </a:r>
            <a:r>
              <a:rPr lang="en-GB" sz="1800" b="0" dirty="0">
                <a:hlinkClick r:id="rId7"/>
              </a:rPr>
              <a:t>Call to phase out 'forever chemicals' gains investor momentum</a:t>
            </a:r>
            <a:endParaRPr lang="en-GB" sz="1800" b="0" dirty="0"/>
          </a:p>
        </p:txBody>
      </p:sp>
    </p:spTree>
    <p:extLst>
      <p:ext uri="{BB962C8B-B14F-4D97-AF65-F5344CB8AC3E}">
        <p14:creationId xmlns:p14="http://schemas.microsoft.com/office/powerpoint/2010/main" val="3989676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6382-E17E-2573-5BBA-CCD8B6D87AE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6482B1D-AC2D-FAC8-9C96-44155275DE8A}"/>
              </a:ext>
            </a:extLst>
          </p:cNvPr>
          <p:cNvSpPr/>
          <p:nvPr/>
        </p:nvSpPr>
        <p:spPr>
          <a:xfrm>
            <a:off x="0" y="576987"/>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marL="1435100" marR="0" lvl="0" defTabSz="914400" rtl="0" eaLnBrk="1" fontAlgn="auto" latinLnBrk="0" hangingPunct="1">
              <a:lnSpc>
                <a:spcPct val="100000"/>
              </a:lnSpc>
              <a:spcBef>
                <a:spcPts val="0"/>
              </a:spcBef>
              <a:spcAft>
                <a:spcPts val="0"/>
              </a:spcAft>
              <a:buClrTx/>
              <a:buSzTx/>
              <a:buFontTx/>
              <a:buNone/>
              <a:tabLst/>
              <a:defRPr/>
            </a:pPr>
            <a:r>
              <a:rPr lang="en-US" sz="3200" b="1">
                <a:solidFill>
                  <a:srgbClr val="FFFFFF"/>
                </a:solidFill>
                <a:latin typeface="Open Sans" panose="020B0606030504020204" pitchFamily="34" charset="0"/>
                <a:ea typeface="Open Sans" panose="020B0606030504020204" pitchFamily="34" charset="0"/>
                <a:cs typeface="Open Sans" panose="020B0606030504020204" pitchFamily="34" charset="0"/>
              </a:rPr>
              <a:t>Risk: Buildings: Housing Simplification Package &amp; Regulation</a:t>
            </a:r>
            <a:endParaRPr lang="en-GB" sz="32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hlinkClick r:id="rId2"/>
            <a:extLst>
              <a:ext uri="{FF2B5EF4-FFF2-40B4-BE49-F238E27FC236}">
                <a16:creationId xmlns:a16="http://schemas.microsoft.com/office/drawing/2014/main" id="{6B0AB84A-4ADC-D63D-C9CD-9AD045A9D5EB}"/>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13" name="Picture 12" descr="A picture containing drawing&#10;&#10;Description automatically generated">
            <a:extLst>
              <a:ext uri="{FF2B5EF4-FFF2-40B4-BE49-F238E27FC236}">
                <a16:creationId xmlns:a16="http://schemas.microsoft.com/office/drawing/2014/main" id="{08BB929C-3A9A-FAC3-A9CC-D3C23062C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6" y="237052"/>
            <a:ext cx="665147" cy="1751797"/>
          </a:xfrm>
          <a:prstGeom prst="rect">
            <a:avLst/>
          </a:prstGeom>
        </p:spPr>
      </p:pic>
      <p:sp>
        <p:nvSpPr>
          <p:cNvPr id="2" name="TextBox 1">
            <a:extLst>
              <a:ext uri="{FF2B5EF4-FFF2-40B4-BE49-F238E27FC236}">
                <a16:creationId xmlns:a16="http://schemas.microsoft.com/office/drawing/2014/main" id="{807C3F57-D8BE-E63B-405A-80625DD84D01}"/>
              </a:ext>
            </a:extLst>
          </p:cNvPr>
          <p:cNvSpPr txBox="1"/>
          <p:nvPr/>
        </p:nvSpPr>
        <p:spPr>
          <a:xfrm>
            <a:off x="224979" y="2271486"/>
            <a:ext cx="4637314" cy="400110"/>
          </a:xfrm>
          <a:prstGeom prst="rect">
            <a:avLst/>
          </a:prstGeom>
          <a:solidFill>
            <a:srgbClr val="92D050"/>
          </a:solidFill>
        </p:spPr>
        <p:txBody>
          <a:bodyPr wrap="square" rtlCol="0">
            <a:spAutoFit/>
          </a:bodyPr>
          <a:lstStyle/>
          <a:p>
            <a:r>
              <a:rPr lang="en-US" sz="2000" b="1"/>
              <a:t>European Affordable Housing Plan</a:t>
            </a:r>
            <a:endParaRPr lang="en-GB" sz="2000" b="1"/>
          </a:p>
        </p:txBody>
      </p:sp>
      <p:sp>
        <p:nvSpPr>
          <p:cNvPr id="3" name="Arrow: Down 2">
            <a:extLst>
              <a:ext uri="{FF2B5EF4-FFF2-40B4-BE49-F238E27FC236}">
                <a16:creationId xmlns:a16="http://schemas.microsoft.com/office/drawing/2014/main" id="{142F3330-A437-1947-5B12-C506FAA83A30}"/>
              </a:ext>
            </a:extLst>
          </p:cNvPr>
          <p:cNvSpPr/>
          <p:nvPr/>
        </p:nvSpPr>
        <p:spPr>
          <a:xfrm>
            <a:off x="2543636" y="2899711"/>
            <a:ext cx="344059" cy="5660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92FAB51-D618-9A03-03B9-AEA1D13B9B28}"/>
              </a:ext>
            </a:extLst>
          </p:cNvPr>
          <p:cNvSpPr txBox="1"/>
          <p:nvPr/>
        </p:nvSpPr>
        <p:spPr>
          <a:xfrm>
            <a:off x="123379" y="3693884"/>
            <a:ext cx="4637314" cy="400110"/>
          </a:xfrm>
          <a:prstGeom prst="rect">
            <a:avLst/>
          </a:prstGeom>
          <a:solidFill>
            <a:srgbClr val="FFFF00"/>
          </a:solidFill>
        </p:spPr>
        <p:txBody>
          <a:bodyPr wrap="square" rtlCol="0">
            <a:spAutoFit/>
          </a:bodyPr>
          <a:lstStyle/>
          <a:p>
            <a:pPr algn="ctr"/>
            <a:r>
              <a:rPr lang="en-US" sz="2000" b="1"/>
              <a:t>Housing Simplification Package</a:t>
            </a:r>
            <a:endParaRPr lang="en-GB" sz="2000" b="1"/>
          </a:p>
        </p:txBody>
      </p:sp>
      <p:sp>
        <p:nvSpPr>
          <p:cNvPr id="5" name="TextBox 4">
            <a:extLst>
              <a:ext uri="{FF2B5EF4-FFF2-40B4-BE49-F238E27FC236}">
                <a16:creationId xmlns:a16="http://schemas.microsoft.com/office/drawing/2014/main" id="{638A7B22-78F0-2EC1-7155-C22CA0357356}"/>
              </a:ext>
            </a:extLst>
          </p:cNvPr>
          <p:cNvSpPr txBox="1"/>
          <p:nvPr/>
        </p:nvSpPr>
        <p:spPr>
          <a:xfrm>
            <a:off x="3298376" y="4288001"/>
            <a:ext cx="1422400" cy="646331"/>
          </a:xfrm>
          <a:prstGeom prst="rect">
            <a:avLst/>
          </a:prstGeom>
          <a:noFill/>
        </p:spPr>
        <p:txBody>
          <a:bodyPr wrap="square" rtlCol="0">
            <a:spAutoFit/>
          </a:bodyPr>
          <a:lstStyle/>
          <a:p>
            <a:pPr algn="ctr"/>
            <a:r>
              <a:rPr lang="en-US"/>
              <a:t>Call for evidence</a:t>
            </a:r>
            <a:endParaRPr lang="en-GB"/>
          </a:p>
        </p:txBody>
      </p:sp>
      <p:sp>
        <p:nvSpPr>
          <p:cNvPr id="6" name="Arrow: Down 5">
            <a:extLst>
              <a:ext uri="{FF2B5EF4-FFF2-40B4-BE49-F238E27FC236}">
                <a16:creationId xmlns:a16="http://schemas.microsoft.com/office/drawing/2014/main" id="{FE8A1137-2D96-C66E-C191-4734BF45D5A9}"/>
              </a:ext>
            </a:extLst>
          </p:cNvPr>
          <p:cNvSpPr/>
          <p:nvPr/>
        </p:nvSpPr>
        <p:spPr>
          <a:xfrm>
            <a:off x="2543636" y="4488056"/>
            <a:ext cx="344059" cy="5660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A36BB42-3A0F-F6FA-8D0C-6EC70335C5EA}"/>
              </a:ext>
            </a:extLst>
          </p:cNvPr>
          <p:cNvSpPr txBox="1"/>
          <p:nvPr/>
        </p:nvSpPr>
        <p:spPr>
          <a:xfrm>
            <a:off x="123379" y="5248120"/>
            <a:ext cx="4637314" cy="707886"/>
          </a:xfrm>
          <a:prstGeom prst="rect">
            <a:avLst/>
          </a:prstGeom>
          <a:solidFill>
            <a:srgbClr val="FFC000"/>
          </a:solidFill>
        </p:spPr>
        <p:txBody>
          <a:bodyPr wrap="square" rtlCol="0">
            <a:spAutoFit/>
          </a:bodyPr>
          <a:lstStyle/>
          <a:p>
            <a:pPr algn="ctr"/>
            <a:r>
              <a:rPr lang="en-US" sz="2000" b="1"/>
              <a:t>Risk of deregulation enabling more build when there are better solutions</a:t>
            </a:r>
            <a:endParaRPr lang="en-GB" sz="2000" b="1"/>
          </a:p>
        </p:txBody>
      </p:sp>
      <p:sp>
        <p:nvSpPr>
          <p:cNvPr id="10" name="TextBox 9">
            <a:extLst>
              <a:ext uri="{FF2B5EF4-FFF2-40B4-BE49-F238E27FC236}">
                <a16:creationId xmlns:a16="http://schemas.microsoft.com/office/drawing/2014/main" id="{0DC04EB1-DBB5-866C-4C7E-D642E6793623}"/>
              </a:ext>
            </a:extLst>
          </p:cNvPr>
          <p:cNvSpPr txBox="1"/>
          <p:nvPr/>
        </p:nvSpPr>
        <p:spPr>
          <a:xfrm>
            <a:off x="5638989" y="1988849"/>
            <a:ext cx="6096000" cy="4524315"/>
          </a:xfrm>
          <a:prstGeom prst="rect">
            <a:avLst/>
          </a:prstGeom>
          <a:noFill/>
        </p:spPr>
        <p:txBody>
          <a:bodyPr wrap="square">
            <a:spAutoFit/>
          </a:bodyPr>
          <a:lstStyle/>
          <a:p>
            <a:pPr>
              <a:buNone/>
            </a:pPr>
            <a:r>
              <a:rPr lang="en-GB" sz="160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Simplification requests that have been raised in the public consultation and the EP report on housing:</a:t>
            </a: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GB">
              <a:effectLst/>
              <a:latin typeface="Open Sans" panose="020B0606030504020204" pitchFamily="34" charset="0"/>
              <a:ea typeface="Open Sans" panose="020B0606030504020204" pitchFamily="34" charset="0"/>
              <a:cs typeface="Open Sans" panose="020B0606030504020204" pitchFamily="34" charset="0"/>
            </a:endParaRPr>
          </a:p>
          <a:p>
            <a:pPr>
              <a:buNone/>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endParaRPr lang="en-GB">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Environmental Impact Assessment (EIA) Directive and Strategic Environmental Assessment (SEA) Directive </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Nature Restoration Regulation </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Soil Monitoring and Resilience Directive </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Habitats Directive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Birds Directive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Water Framework Directive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Ambient Air Quality Directive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Efficiency Directive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Energy Performance of Buildings Directive</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Construction Products Regulation </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Eurocodes and harmonised technical standards</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Public Procurement Directives</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Capital Requirements Regulation and Directive </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buSzPts val="1000"/>
              <a:buFont typeface="Symbol" panose="05050102010706020507" pitchFamily="18" charset="2"/>
              <a:buChar char=""/>
              <a:tabLst>
                <a:tab pos="457200" algn="l"/>
              </a:tabLst>
            </a:pPr>
            <a:r>
              <a:rPr lang="en-GB" sz="16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EU Taxonomy </a:t>
            </a:r>
            <a:endParaRPr lang="en-GB">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68755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95BA-F4E3-9A29-2E14-94F3FC8E122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B403C64-B8B3-7F61-FE22-3BFD05834BE9}"/>
              </a:ext>
            </a:extLst>
          </p:cNvPr>
          <p:cNvSpPr/>
          <p:nvPr/>
        </p:nvSpPr>
        <p:spPr>
          <a:xfrm>
            <a:off x="0" y="576987"/>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marL="1435100" marR="0" lvl="0"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Open Sans" panose="020B0606030504020204" pitchFamily="34" charset="0"/>
                <a:ea typeface="Open Sans" panose="020B0606030504020204" pitchFamily="34" charset="0"/>
                <a:cs typeface="Open Sans" panose="020B0606030504020204" pitchFamily="34" charset="0"/>
              </a:rPr>
              <a:t>But alternative solutions exist to regulation that business could promote</a:t>
            </a:r>
            <a:endParaRPr lang="en-GB" sz="28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hlinkClick r:id="rId2"/>
            <a:extLst>
              <a:ext uri="{FF2B5EF4-FFF2-40B4-BE49-F238E27FC236}">
                <a16:creationId xmlns:a16="http://schemas.microsoft.com/office/drawing/2014/main" id="{58DF5BAA-F7A5-2AE2-F197-1224F66E7B1D}"/>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13" name="Picture 12" descr="A picture containing drawing&#10;&#10;Description automatically generated">
            <a:extLst>
              <a:ext uri="{FF2B5EF4-FFF2-40B4-BE49-F238E27FC236}">
                <a16:creationId xmlns:a16="http://schemas.microsoft.com/office/drawing/2014/main" id="{1EE5C77D-58D6-E715-5096-9CBE0C274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6" y="237052"/>
            <a:ext cx="665147" cy="1751797"/>
          </a:xfrm>
          <a:prstGeom prst="rect">
            <a:avLst/>
          </a:prstGeom>
        </p:spPr>
      </p:pic>
      <p:sp>
        <p:nvSpPr>
          <p:cNvPr id="8" name="TextBox 7">
            <a:extLst>
              <a:ext uri="{FF2B5EF4-FFF2-40B4-BE49-F238E27FC236}">
                <a16:creationId xmlns:a16="http://schemas.microsoft.com/office/drawing/2014/main" id="{23389470-2A2C-0CF8-FB57-75797632962D}"/>
              </a:ext>
            </a:extLst>
          </p:cNvPr>
          <p:cNvSpPr txBox="1"/>
          <p:nvPr/>
        </p:nvSpPr>
        <p:spPr>
          <a:xfrm>
            <a:off x="834571" y="1578182"/>
            <a:ext cx="11197776" cy="5047536"/>
          </a:xfrm>
          <a:prstGeom prst="rect">
            <a:avLst/>
          </a:prstGeom>
          <a:noFill/>
        </p:spPr>
        <p:txBody>
          <a:bodyPr wrap="square" lIns="91440" tIns="45720" rIns="91440" bIns="45720" rtlCol="0" anchor="t">
            <a:spAutoFit/>
          </a:bodyPr>
          <a:lstStyle/>
          <a:p>
            <a:pPr algn="ctr">
              <a:spcBef>
                <a:spcPts val="600"/>
              </a:spcBef>
            </a:pP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Businesses could argue we don’t need deregulation </a:t>
            </a:r>
          </a:p>
          <a:p>
            <a:pPr algn="ctr">
              <a:spcBef>
                <a:spcPts val="600"/>
              </a:spcBef>
            </a:pPr>
            <a:r>
              <a:rPr lang="en-US" sz="2000" b="1">
                <a:solidFill>
                  <a:srgbClr val="0070C0"/>
                </a:solidFill>
                <a:latin typeface="Open Sans" panose="020B0606030504020204" pitchFamily="34" charset="0"/>
                <a:ea typeface="Open Sans" panose="020B0606030504020204" pitchFamily="34" charset="0"/>
                <a:cs typeface="Open Sans" panose="020B0606030504020204" pitchFamily="34" charset="0"/>
              </a:rPr>
              <a:t>as there are alternative solutions, and that we need:</a:t>
            </a:r>
            <a:endParaRPr lang="en-US" b="1">
              <a:solidFill>
                <a:srgbClr val="0070C0"/>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1200"/>
              </a:spcBef>
              <a:buFont typeface="Arial" panose="020B0604020202020204" pitchFamily="34" charset="0"/>
              <a:buChar char="•"/>
            </a:pPr>
            <a:r>
              <a:rPr lang="en-US" sz="1600" b="1">
                <a:latin typeface="Open Sans" panose="020B0606030504020204" pitchFamily="34" charset="0"/>
                <a:ea typeface="Open Sans" panose="020B0606030504020204" pitchFamily="34" charset="0"/>
                <a:cs typeface="Open Sans" panose="020B0606030504020204" pitchFamily="34" charset="0"/>
              </a:rPr>
              <a:t>Renovation first: </a:t>
            </a:r>
            <a:r>
              <a:rPr lang="en-US" sz="1600">
                <a:latin typeface="Open Sans" panose="020B0606030504020204" pitchFamily="34" charset="0"/>
                <a:ea typeface="Open Sans" panose="020B0606030504020204" pitchFamily="34" charset="0"/>
                <a:cs typeface="Open Sans" panose="020B0606030504020204" pitchFamily="34" charset="0"/>
              </a:rPr>
              <a:t>support renovation to make houses available &amp; unlock existing stock (e.g., </a:t>
            </a:r>
            <a:r>
              <a:rPr lang="en-US" sz="1600" err="1">
                <a:latin typeface="Open Sans" panose="020B0606030504020204" pitchFamily="34" charset="0"/>
                <a:ea typeface="Open Sans" panose="020B0606030504020204" pitchFamily="34" charset="0"/>
                <a:cs typeface="Open Sans" panose="020B0606030504020204" pitchFamily="34" charset="0"/>
                <a:hlinkClick r:id="rId4"/>
              </a:rPr>
              <a:t>RenovateEurope</a:t>
            </a:r>
            <a:r>
              <a:rPr lang="en-US" sz="1600">
                <a:latin typeface="Open Sans" panose="020B0606030504020204" pitchFamily="34" charset="0"/>
                <a:ea typeface="Open Sans" panose="020B0606030504020204" pitchFamily="34" charset="0"/>
                <a:cs typeface="Open Sans" panose="020B0606030504020204" pitchFamily="34" charset="0"/>
              </a:rPr>
              <a:t> campaign highlighting benefits of energy efficiency laws for affordability, competitiveness, and strategic autonomy)</a:t>
            </a:r>
          </a:p>
          <a:p>
            <a:pPr marL="285750" indent="-285750">
              <a:spcBef>
                <a:spcPts val="1200"/>
              </a:spcBef>
              <a:buFont typeface="Arial" panose="020B0604020202020204" pitchFamily="34" charset="0"/>
              <a:buChar char="•"/>
            </a:pPr>
            <a:r>
              <a:rPr lang="en-US" sz="1600">
                <a:latin typeface="Open Sans" panose="020B0606030504020204" pitchFamily="34" charset="0"/>
                <a:ea typeface="Open Sans" panose="020B0606030504020204" pitchFamily="34" charset="0"/>
                <a:cs typeface="Open Sans" panose="020B0606030504020204" pitchFamily="34" charset="0"/>
              </a:rPr>
              <a:t>Promote </a:t>
            </a:r>
            <a:r>
              <a:rPr lang="en-US" sz="1600" b="1">
                <a:latin typeface="Open Sans" panose="020B0606030504020204" pitchFamily="34" charset="0"/>
                <a:ea typeface="Open Sans" panose="020B0606030504020204" pitchFamily="34" charset="0"/>
                <a:cs typeface="Open Sans" panose="020B0606030504020204" pitchFamily="34" charset="0"/>
              </a:rPr>
              <a:t>alternative housing ownership </a:t>
            </a:r>
            <a:r>
              <a:rPr lang="en-US" sz="1600">
                <a:latin typeface="Open Sans" panose="020B0606030504020204" pitchFamily="34" charset="0"/>
                <a:ea typeface="Open Sans" panose="020B0606030504020204" pitchFamily="34" charset="0"/>
                <a:cs typeface="Open Sans" panose="020B0606030504020204" pitchFamily="34" charset="0"/>
              </a:rPr>
              <a:t>models (cooperative housing, </a:t>
            </a:r>
            <a:r>
              <a:rPr lang="en-US" sz="1600">
                <a:latin typeface="Open Sans" panose="020B0606030504020204" pitchFamily="34" charset="0"/>
                <a:ea typeface="Open Sans" panose="020B0606030504020204" pitchFamily="34" charset="0"/>
                <a:cs typeface="Open Sans" panose="020B0606030504020204" pitchFamily="34" charset="0"/>
                <a:hlinkClick r:id="rId5"/>
              </a:rPr>
              <a:t>community land trusts</a:t>
            </a:r>
            <a:r>
              <a:rPr lang="en-US" sz="1600">
                <a:latin typeface="Open Sans" panose="020B0606030504020204" pitchFamily="34" charset="0"/>
                <a:ea typeface="Open Sans" panose="020B0606030504020204" pitchFamily="34" charset="0"/>
                <a:cs typeface="Open Sans" panose="020B0606030504020204" pitchFamily="34" charset="0"/>
              </a:rPr>
              <a:t>, non-profit/public housing) </a:t>
            </a:r>
          </a:p>
          <a:p>
            <a:pPr marL="285750" indent="-285750">
              <a:spcBef>
                <a:spcPts val="1200"/>
              </a:spcBef>
              <a:buFont typeface="Arial" panose="020B0604020202020204" pitchFamily="34" charset="0"/>
              <a:buChar char="•"/>
            </a:pPr>
            <a:r>
              <a:rPr lang="en-US" sz="1600" b="1">
                <a:latin typeface="Open Sans" panose="020B0606030504020204" pitchFamily="34" charset="0"/>
                <a:ea typeface="Open Sans" panose="020B0606030504020204" pitchFamily="34" charset="0"/>
                <a:cs typeface="Open Sans" panose="020B0606030504020204" pitchFamily="34" charset="0"/>
              </a:rPr>
              <a:t>Make full use of existing buildings: tackle vacancy </a:t>
            </a:r>
            <a:r>
              <a:rPr lang="en-US" sz="1600">
                <a:latin typeface="Open Sans" panose="020B0606030504020204" pitchFamily="34" charset="0"/>
                <a:ea typeface="Open Sans" panose="020B0606030504020204" pitchFamily="34" charset="0"/>
                <a:cs typeface="Open Sans" panose="020B0606030504020204" pitchFamily="34" charset="0"/>
              </a:rPr>
              <a:t>(~4500 empty homes in Brussels), </a:t>
            </a:r>
            <a:r>
              <a:rPr lang="en-US" sz="1600" b="1">
                <a:latin typeface="Open Sans" panose="020B0606030504020204" pitchFamily="34" charset="0"/>
                <a:ea typeface="Open Sans" panose="020B0606030504020204" pitchFamily="34" charset="0"/>
                <a:cs typeface="Open Sans" panose="020B0606030504020204" pitchFamily="34" charset="0"/>
              </a:rPr>
              <a:t>repurpose and reuse existing buildings – </a:t>
            </a:r>
            <a:r>
              <a:rPr lang="en-US" sz="1600">
                <a:latin typeface="Open Sans" panose="020B0606030504020204" pitchFamily="34" charset="0"/>
                <a:ea typeface="Open Sans" panose="020B0606030504020204" pitchFamily="34" charset="0"/>
                <a:cs typeface="Open Sans" panose="020B0606030504020204" pitchFamily="34" charset="0"/>
              </a:rPr>
              <a:t>e.g. post-COVID surplus stock (e.g. </a:t>
            </a:r>
            <a:r>
              <a:rPr lang="en-US" sz="1600">
                <a:latin typeface="Open Sans" panose="020B0606030504020204" pitchFamily="34" charset="0"/>
                <a:ea typeface="Open Sans" panose="020B0606030504020204" pitchFamily="34" charset="0"/>
                <a:cs typeface="Open Sans" panose="020B0606030504020204" pitchFamily="34" charset="0"/>
                <a:hlinkClick r:id="rId6"/>
              </a:rPr>
              <a:t>Revive office conversions in Brussels</a:t>
            </a:r>
            <a:r>
              <a:rPr lang="en-US" sz="1600">
                <a:latin typeface="Open Sans" panose="020B0606030504020204" pitchFamily="34" charset="0"/>
                <a:ea typeface="Open Sans" panose="020B0606030504020204" pitchFamily="34" charset="0"/>
                <a:cs typeface="Open Sans" panose="020B0606030504020204" pitchFamily="34" charset="0"/>
              </a:rPr>
              <a:t>)</a:t>
            </a:r>
            <a:endParaRPr lang="en-US" sz="1600" b="1">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1200"/>
              </a:spcBef>
              <a:buFont typeface="Arial" panose="020B0604020202020204" pitchFamily="34" charset="0"/>
              <a:buChar char="•"/>
            </a:pPr>
            <a:r>
              <a:rPr lang="en-US" sz="1600" b="1">
                <a:latin typeface="Open Sans" panose="020B0606030504020204" pitchFamily="34" charset="0"/>
                <a:ea typeface="Open Sans" panose="020B0606030504020204" pitchFamily="34" charset="0"/>
                <a:cs typeface="Open Sans" panose="020B0606030504020204" pitchFamily="34" charset="0"/>
              </a:rPr>
              <a:t>Planning reform and capacity building: </a:t>
            </a:r>
            <a:r>
              <a:rPr lang="en-US" sz="1600">
                <a:latin typeface="Open Sans" panose="020B0606030504020204" pitchFamily="34" charset="0"/>
                <a:ea typeface="Open Sans" panose="020B0606030504020204" pitchFamily="34" charset="0"/>
                <a:cs typeface="Open Sans" panose="020B0606030504020204" pitchFamily="34" charset="0"/>
              </a:rPr>
              <a:t>improve capacity and speed</a:t>
            </a:r>
            <a:r>
              <a:rPr lang="en-US" sz="1600" b="1">
                <a:latin typeface="Open Sans" panose="020B0606030504020204" pitchFamily="34" charset="0"/>
                <a:ea typeface="Open Sans" panose="020B0606030504020204" pitchFamily="34" charset="0"/>
                <a:cs typeface="Open Sans" panose="020B0606030504020204" pitchFamily="34" charset="0"/>
              </a:rPr>
              <a:t>, without weakening safeguards</a:t>
            </a:r>
          </a:p>
          <a:p>
            <a:pPr marL="285750" indent="-285750">
              <a:spcBef>
                <a:spcPts val="1200"/>
              </a:spcBef>
              <a:buFont typeface="Arial" panose="020B0604020202020204" pitchFamily="34" charset="0"/>
              <a:buChar char="•"/>
            </a:pPr>
            <a:r>
              <a:rPr lang="en-US" sz="1600" b="1">
                <a:latin typeface="Open Sans" panose="020B0606030504020204" pitchFamily="34" charset="0"/>
                <a:ea typeface="Open Sans" panose="020B0606030504020204" pitchFamily="34" charset="0"/>
                <a:cs typeface="Open Sans" panose="020B0606030504020204" pitchFamily="34" charset="0"/>
              </a:rPr>
              <a:t>Address Market Failures: </a:t>
            </a:r>
            <a:r>
              <a:rPr lang="en-US" sz="1600">
                <a:latin typeface="Open Sans" panose="020B0606030504020204" pitchFamily="34" charset="0"/>
                <a:ea typeface="Open Sans" panose="020B0606030504020204" pitchFamily="34" charset="0"/>
                <a:cs typeface="Open Sans" panose="020B0606030504020204" pitchFamily="34" charset="0"/>
              </a:rPr>
              <a:t>More new build alone does not address affordability; without public policy and safeguards, it risks serving investment demand and profits rather than housing need (2,500 people living on Brussels streets are not able to afford housing and are priced out of the market)</a:t>
            </a:r>
          </a:p>
          <a:p>
            <a:pPr marL="285750" indent="-285750">
              <a:spcBef>
                <a:spcPts val="1200"/>
              </a:spcBef>
              <a:buFont typeface="Arial" panose="020B0604020202020204" pitchFamily="34" charset="0"/>
              <a:buChar char="•"/>
            </a:pPr>
            <a:r>
              <a:rPr lang="en-US" sz="1600" b="1">
                <a:latin typeface="Open Sans" panose="020B0606030504020204" pitchFamily="34" charset="0"/>
                <a:ea typeface="Open Sans" panose="020B0606030504020204" pitchFamily="34" charset="0"/>
                <a:cs typeface="Open Sans" panose="020B0606030504020204" pitchFamily="34" charset="0"/>
              </a:rPr>
              <a:t>Promote public investment &amp; affordable housing  </a:t>
            </a:r>
            <a:r>
              <a:rPr lang="en-US" sz="1600" err="1">
                <a:latin typeface="Open Sans" panose="020B0606030504020204" pitchFamily="34" charset="0"/>
                <a:ea typeface="Open Sans" panose="020B0606030504020204" pitchFamily="34" charset="0"/>
                <a:cs typeface="Open Sans" panose="020B0606030504020204" pitchFamily="34" charset="0"/>
              </a:rPr>
              <a:t>programmes</a:t>
            </a:r>
            <a:r>
              <a:rPr lang="en-US" sz="1600">
                <a:latin typeface="Open Sans" panose="020B0606030504020204" pitchFamily="34" charset="0"/>
                <a:ea typeface="Open Sans" panose="020B0606030504020204" pitchFamily="34" charset="0"/>
                <a:cs typeface="Open Sans" panose="020B0606030504020204" pitchFamily="34" charset="0"/>
              </a:rPr>
              <a:t> (social housing, MFF, SCF)</a:t>
            </a:r>
          </a:p>
          <a:p>
            <a:pPr marL="285750" indent="-285750">
              <a:spcBef>
                <a:spcPts val="600"/>
              </a:spcBef>
              <a:buFont typeface="Arial" panose="020B0604020202020204" pitchFamily="34" charset="0"/>
              <a:buChar char="•"/>
            </a:pPr>
            <a:endParaRPr lang="en-GB"/>
          </a:p>
        </p:txBody>
      </p:sp>
    </p:spTree>
    <p:extLst>
      <p:ext uri="{BB962C8B-B14F-4D97-AF65-F5344CB8AC3E}">
        <p14:creationId xmlns:p14="http://schemas.microsoft.com/office/powerpoint/2010/main" val="2952098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F7ECA-2738-1D4B-A994-F3F5E8DC192D}"/>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7C219B6-066B-E4E0-857E-C570D624BB23}"/>
              </a:ext>
            </a:extLst>
          </p:cNvPr>
          <p:cNvSpPr/>
          <p:nvPr/>
        </p:nvSpPr>
        <p:spPr>
          <a:xfrm>
            <a:off x="0" y="576987"/>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marL="1435100" marR="0" lvl="0"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Open Sans" panose="020B0606030504020204" pitchFamily="34" charset="0"/>
                <a:ea typeface="Open Sans" panose="020B0606030504020204" pitchFamily="34" charset="0"/>
                <a:cs typeface="Open Sans" panose="020B0606030504020204" pitchFamily="34" charset="0"/>
              </a:rPr>
              <a:t>Choices for business in the face of negative corporate lobbying</a:t>
            </a:r>
            <a:endParaRPr lang="en-GB" sz="28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hlinkClick r:id="rId3"/>
            <a:extLst>
              <a:ext uri="{FF2B5EF4-FFF2-40B4-BE49-F238E27FC236}">
                <a16:creationId xmlns:a16="http://schemas.microsoft.com/office/drawing/2014/main" id="{100194FA-21A4-4632-2B84-DE3868887AB7}"/>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13" name="Picture 12" descr="A picture containing drawing&#10;&#10;Description automatically generated">
            <a:extLst>
              <a:ext uri="{FF2B5EF4-FFF2-40B4-BE49-F238E27FC236}">
                <a16:creationId xmlns:a16="http://schemas.microsoft.com/office/drawing/2014/main" id="{69C13A22-3A9B-738D-841E-84F857AC3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6" y="237052"/>
            <a:ext cx="665147" cy="1751797"/>
          </a:xfrm>
          <a:prstGeom prst="rect">
            <a:avLst/>
          </a:prstGeom>
        </p:spPr>
      </p:pic>
      <p:sp>
        <p:nvSpPr>
          <p:cNvPr id="2" name="Title 1">
            <a:hlinkClick r:id="rId3"/>
            <a:extLst>
              <a:ext uri="{FF2B5EF4-FFF2-40B4-BE49-F238E27FC236}">
                <a16:creationId xmlns:a16="http://schemas.microsoft.com/office/drawing/2014/main" id="{49F21A44-AC34-3534-C7C8-3FBAAD2ACE06}"/>
              </a:ext>
            </a:extLst>
          </p:cNvPr>
          <p:cNvSpPr txBox="1">
            <a:spLocks/>
          </p:cNvSpPr>
          <p:nvPr/>
        </p:nvSpPr>
        <p:spPr>
          <a:xfrm>
            <a:off x="194245" y="1892972"/>
            <a:ext cx="3800646" cy="4810421"/>
          </a:xfrm>
          <a:prstGeom prst="rect">
            <a:avLst/>
          </a:prstGeom>
          <a:ln>
            <a:solidFill>
              <a:srgbClr val="92D050"/>
            </a:solidFill>
          </a:ln>
        </p:spPr>
        <p:txBody>
          <a:bodyPr vert="horz" lIns="91440" tIns="45720" rIns="91440" bIns="45720" rtlCol="0" anchor="ctr">
            <a:noAutofit/>
          </a:bodyPr>
          <a:lstStyle>
            <a:defPPr>
              <a:defRPr lang="en-US"/>
            </a:defPPr>
            <a:lvl1pPr defTabSz="914400">
              <a:lnSpc>
                <a:spcPct val="90000"/>
              </a:lnSpc>
              <a:spcBef>
                <a:spcPct val="0"/>
              </a:spcBef>
              <a:buNone/>
              <a:defRPr sz="4400">
                <a:solidFill>
                  <a:srgbClr val="003D82"/>
                </a:solidFill>
                <a:latin typeface="+mj-lt"/>
                <a:ea typeface="+mj-ea"/>
                <a:cs typeface="+mj-cs"/>
              </a:defRPr>
            </a:lvl1pPr>
            <a:lvl2pPr lvl="1" algn="ctr">
              <a:spcAft>
                <a:spcPts val="1200"/>
              </a:spcAft>
              <a:defRPr sz="2800" b="1" i="0" u="none" strike="noStrike" cap="none" spc="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2pPr>
          </a:lstStyle>
          <a:p>
            <a:pPr marL="0" lvl="1" indent="-514350">
              <a:buFont typeface="+mj-lt"/>
              <a:buAutoNum type="arabicPeriod"/>
            </a:pPr>
            <a:r>
              <a:rPr lang="en-US" sz="2000" dirty="0"/>
              <a:t>Push Back Against Disinformation &amp; False Narratives</a:t>
            </a:r>
          </a:p>
          <a:p>
            <a:pPr marL="0" lvl="1"/>
            <a:r>
              <a:rPr lang="en-GB" sz="1800" dirty="0"/>
              <a:t>Call out the wrong solutions &amp; present the right ones </a:t>
            </a:r>
          </a:p>
          <a:p>
            <a:pPr marL="0" lvl="1"/>
            <a:endParaRPr lang="en-GB" sz="1800" dirty="0"/>
          </a:p>
          <a:p>
            <a:pPr marL="0" lvl="1"/>
            <a:r>
              <a:rPr lang="en-GB" sz="1600">
                <a:solidFill>
                  <a:srgbClr val="0070C0"/>
                </a:solidFill>
              </a:rPr>
              <a:t>E.g. Don’t focus PFAS ban only on consumer goods; there is also a need and potential for restrictions on industrial uses</a:t>
            </a:r>
          </a:p>
          <a:p>
            <a:pPr marL="0" lvl="1"/>
            <a:r>
              <a:rPr lang="en-GB" sz="1600">
                <a:solidFill>
                  <a:srgbClr val="0070C0"/>
                </a:solidFill>
                <a:latin typeface="Open Sans"/>
                <a:ea typeface="Open Sans"/>
                <a:cs typeface="Open Sans"/>
              </a:rPr>
              <a:t>E.g. Enable PFAS in heating and cooling; use clean European alternatives</a:t>
            </a:r>
            <a:endParaRPr lang="en-GB" sz="1600">
              <a:solidFill>
                <a:srgbClr val="0070C0"/>
              </a:solidFill>
            </a:endParaRPr>
          </a:p>
        </p:txBody>
      </p:sp>
      <p:sp>
        <p:nvSpPr>
          <p:cNvPr id="3" name="Title 1">
            <a:hlinkClick r:id="rId3"/>
            <a:extLst>
              <a:ext uri="{FF2B5EF4-FFF2-40B4-BE49-F238E27FC236}">
                <a16:creationId xmlns:a16="http://schemas.microsoft.com/office/drawing/2014/main" id="{10425077-DF1F-18B1-25F4-25DBA8900FDD}"/>
              </a:ext>
            </a:extLst>
          </p:cNvPr>
          <p:cNvSpPr txBox="1">
            <a:spLocks/>
          </p:cNvSpPr>
          <p:nvPr/>
        </p:nvSpPr>
        <p:spPr>
          <a:xfrm>
            <a:off x="4245812" y="1892973"/>
            <a:ext cx="3765503" cy="4792952"/>
          </a:xfrm>
          <a:prstGeom prst="rect">
            <a:avLst/>
          </a:prstGeom>
          <a:ln>
            <a:solidFill>
              <a:srgbClr val="92D050"/>
            </a:solidFill>
          </a:ln>
        </p:spPr>
        <p:txBody>
          <a:bodyPr vert="horz" lIns="91440" tIns="45720" rIns="91440" bIns="45720" rtlCol="0" anchor="ctr">
            <a:noAutofit/>
          </a:bodyPr>
          <a:lstStyle>
            <a:defPPr>
              <a:defRPr lang="en-US"/>
            </a:defPPr>
            <a:lvl1pPr defTabSz="914400">
              <a:lnSpc>
                <a:spcPct val="90000"/>
              </a:lnSpc>
              <a:spcBef>
                <a:spcPct val="0"/>
              </a:spcBef>
              <a:buNone/>
              <a:defRPr sz="4400">
                <a:solidFill>
                  <a:srgbClr val="003D82"/>
                </a:solidFill>
                <a:latin typeface="+mj-lt"/>
                <a:ea typeface="+mj-ea"/>
                <a:cs typeface="+mj-cs"/>
              </a:defRPr>
            </a:lvl1pPr>
            <a:lvl2pPr lvl="1" algn="ctr">
              <a:spcAft>
                <a:spcPts val="1200"/>
              </a:spcAft>
              <a:defRPr sz="2800" b="1" i="0" u="none" strike="noStrike" cap="none" spc="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2pPr>
          </a:lstStyle>
          <a:p>
            <a:pPr marL="0" lvl="1"/>
            <a:r>
              <a:rPr lang="en-US" sz="2000" dirty="0"/>
              <a:t>2. Stay out of defensive debates, invest instead in a positive alternative narrative</a:t>
            </a:r>
            <a:endParaRPr lang="en-GB" sz="1800" dirty="0">
              <a:latin typeface="Open Sans" panose="020B0606030504020204" pitchFamily="34" charset="0"/>
              <a:ea typeface="Open Sans" panose="020B0606030504020204" pitchFamily="34" charset="0"/>
              <a:cs typeface="Open Sans" panose="020B0606030504020204" pitchFamily="34" charset="0"/>
            </a:endParaRPr>
          </a:p>
          <a:p>
            <a:pPr lvl="1"/>
            <a:r>
              <a:rPr lang="en-GB" sz="1800" dirty="0"/>
              <a:t>Present positive solutions &amp; vision</a:t>
            </a:r>
          </a:p>
          <a:p>
            <a:pPr marL="0" lvl="1"/>
            <a:r>
              <a:rPr lang="en-GB" sz="1600" dirty="0">
                <a:solidFill>
                  <a:srgbClr val="0070C0"/>
                </a:solidFill>
              </a:rPr>
              <a:t>E.g. There are alternative clean and safe chemicals on the market</a:t>
            </a:r>
          </a:p>
          <a:p>
            <a:pPr marL="0" lvl="1"/>
            <a:r>
              <a:rPr lang="en-GB" sz="1600" dirty="0">
                <a:solidFill>
                  <a:srgbClr val="0070C0"/>
                </a:solidFill>
              </a:rPr>
              <a:t>E.g. Housing needs can be met by renovation &amp; repurposing</a:t>
            </a:r>
          </a:p>
          <a:p>
            <a:pPr marL="0" lvl="1"/>
            <a:r>
              <a:rPr lang="en-GB" sz="1600" dirty="0">
                <a:solidFill>
                  <a:srgbClr val="0070C0"/>
                </a:solidFill>
              </a:rPr>
              <a:t>E.g. European energy independence through renewables, batteries &amp; grids</a:t>
            </a:r>
          </a:p>
        </p:txBody>
      </p:sp>
      <p:sp>
        <p:nvSpPr>
          <p:cNvPr id="4" name="Title 1">
            <a:hlinkClick r:id="rId3"/>
            <a:extLst>
              <a:ext uri="{FF2B5EF4-FFF2-40B4-BE49-F238E27FC236}">
                <a16:creationId xmlns:a16="http://schemas.microsoft.com/office/drawing/2014/main" id="{7810E4A0-A787-319B-1E53-514BE8E29E78}"/>
              </a:ext>
            </a:extLst>
          </p:cNvPr>
          <p:cNvSpPr txBox="1">
            <a:spLocks/>
          </p:cNvSpPr>
          <p:nvPr/>
        </p:nvSpPr>
        <p:spPr>
          <a:xfrm>
            <a:off x="8262236" y="1892972"/>
            <a:ext cx="3765500" cy="4865346"/>
          </a:xfrm>
          <a:prstGeom prst="rect">
            <a:avLst/>
          </a:prstGeom>
          <a:ln>
            <a:solidFill>
              <a:srgbClr val="00B050"/>
            </a:solidFill>
          </a:ln>
        </p:spPr>
        <p:txBody>
          <a:bodyPr vert="horz" lIns="91440" tIns="45720" rIns="91440" bIns="45720" rtlCol="0" anchor="ctr">
            <a:noAutofit/>
          </a:bodyPr>
          <a:lstStyle>
            <a:defPPr>
              <a:defRPr lang="en-US"/>
            </a:defPPr>
            <a:lvl1pPr defTabSz="914400">
              <a:lnSpc>
                <a:spcPct val="90000"/>
              </a:lnSpc>
              <a:spcBef>
                <a:spcPct val="0"/>
              </a:spcBef>
              <a:buNone/>
              <a:defRPr sz="4400">
                <a:solidFill>
                  <a:srgbClr val="003D82"/>
                </a:solidFill>
                <a:latin typeface="+mj-lt"/>
                <a:ea typeface="+mj-ea"/>
                <a:cs typeface="+mj-cs"/>
              </a:defRPr>
            </a:lvl1pPr>
            <a:lvl2pPr lvl="1" algn="ctr">
              <a:spcAft>
                <a:spcPts val="1200"/>
              </a:spcAft>
              <a:defRPr sz="2800" b="1" i="0" u="none" strike="noStrike" cap="none" spc="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2pPr>
          </a:lstStyle>
          <a:p>
            <a:pPr marL="0" lvl="1"/>
            <a:r>
              <a:rPr lang="en-US" sz="2000" dirty="0"/>
              <a:t>3. Stay out of the lobbying narratives </a:t>
            </a:r>
          </a:p>
          <a:p>
            <a:pPr marL="0" lvl="1"/>
            <a:r>
              <a:rPr lang="en-US" sz="1800" dirty="0"/>
              <a:t>Promote good solutions that gradually change the basis for the debate</a:t>
            </a:r>
          </a:p>
          <a:p>
            <a:pPr marL="0" lvl="1"/>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0" lvl="1"/>
            <a:r>
              <a:rPr lang="en-GB" sz="1600">
                <a:solidFill>
                  <a:srgbClr val="0070C0"/>
                </a:solidFill>
              </a:rPr>
              <a:t>E.g. Restore buildings addresses demand for housing</a:t>
            </a:r>
          </a:p>
          <a:p>
            <a:pPr marL="0" lvl="1"/>
            <a:r>
              <a:rPr lang="en-GB" sz="1600">
                <a:solidFill>
                  <a:srgbClr val="0070C0"/>
                </a:solidFill>
              </a:rPr>
              <a:t>E.g. buy non-PFAS solutions or invest in R&amp;D for non-PFAS alternatives</a:t>
            </a:r>
          </a:p>
          <a:p>
            <a:pPr marL="0" lvl="1"/>
            <a:r>
              <a:rPr lang="en-GB" sz="1600">
                <a:solidFill>
                  <a:srgbClr val="0070C0"/>
                </a:solidFill>
              </a:rPr>
              <a:t>E.g. Solar panels help reduce electricity prices and costs</a:t>
            </a:r>
            <a:endParaRPr lang="en-GB" sz="1600"/>
          </a:p>
        </p:txBody>
      </p:sp>
    </p:spTree>
    <p:extLst>
      <p:ext uri="{BB962C8B-B14F-4D97-AF65-F5344CB8AC3E}">
        <p14:creationId xmlns:p14="http://schemas.microsoft.com/office/powerpoint/2010/main" val="3495031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5CC2-119D-1D96-F5C7-B7D21AF9D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66F6D-386F-2E3B-FA3D-C57E15492F41}"/>
              </a:ext>
            </a:extLst>
          </p:cNvPr>
          <p:cNvSpPr>
            <a:spLocks noGrp="1"/>
          </p:cNvSpPr>
          <p:nvPr>
            <p:ph type="title"/>
          </p:nvPr>
        </p:nvSpPr>
        <p:spPr>
          <a:xfrm>
            <a:off x="904874" y="564925"/>
            <a:ext cx="10229851" cy="1009651"/>
          </a:xfrm>
        </p:spPr>
        <p:txBody>
          <a:bodyPr>
            <a:normAutofit/>
          </a:bodyPr>
          <a:lstStyle/>
          <a:p>
            <a:pPr>
              <a:defRPr>
                <a:solidFill>
                  <a:srgbClr val="003D82"/>
                </a:solidFill>
              </a:defRPr>
            </a:pPr>
            <a:r>
              <a:rPr lang="en-US" b="1">
                <a:latin typeface="Open Sans" panose="020B0606030504020204" pitchFamily="34" charset="0"/>
                <a:ea typeface="Open Sans" panose="020B0606030504020204" pitchFamily="34" charset="0"/>
                <a:cs typeface="Open Sans" panose="020B0606030504020204" pitchFamily="34" charset="0"/>
              </a:rPr>
              <a:t>Questions</a:t>
            </a:r>
            <a:endParaRPr lang="en-US" b="1">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74E8583A-D01B-1807-47F1-E0022FA0FBBF}"/>
              </a:ext>
            </a:extLst>
          </p:cNvPr>
          <p:cNvSpPr>
            <a:spLocks noGrp="1"/>
          </p:cNvSpPr>
          <p:nvPr>
            <p:ph idx="1"/>
          </p:nvPr>
        </p:nvSpPr>
        <p:spPr>
          <a:xfrm>
            <a:off x="402772" y="2207617"/>
            <a:ext cx="11386456" cy="3511128"/>
          </a:xfrm>
        </p:spPr>
        <p:txBody>
          <a:bodyPr>
            <a:normAutofit/>
          </a:bodyPr>
          <a:lstStyle/>
          <a:p>
            <a:pPr marL="0" indent="-457200">
              <a:lnSpc>
                <a:spcPct val="100000"/>
              </a:lnSpc>
              <a:spcBef>
                <a:spcPts val="0"/>
              </a:spcBef>
              <a:spcAft>
                <a:spcPts val="1200"/>
              </a:spcAft>
              <a:buFont typeface="+mj-lt"/>
              <a:buAutoNum type="arabicPeriod"/>
              <a:defRPr sz="1800">
                <a:solidFill>
                  <a:srgbClr val="0070C0"/>
                </a:solidFill>
              </a:defRPr>
            </a:pPr>
            <a:r>
              <a:rPr lang="en-US" sz="2000" b="1" dirty="0">
                <a:latin typeface="Open Sans" panose="020B0606030504020204" pitchFamily="34" charset="0"/>
                <a:ea typeface="Open Sans" panose="020B0606030504020204" pitchFamily="34" charset="0"/>
                <a:cs typeface="Open Sans" panose="020B0606030504020204" pitchFamily="34" charset="0"/>
              </a:rPr>
              <a:t>Why do many businesses that disagree with the disinformation not speak out?</a:t>
            </a:r>
          </a:p>
          <a:p>
            <a:pPr marL="0" indent="-457200">
              <a:lnSpc>
                <a:spcPct val="100000"/>
              </a:lnSpc>
              <a:spcBef>
                <a:spcPts val="0"/>
              </a:spcBef>
              <a:spcAft>
                <a:spcPts val="1200"/>
              </a:spcAft>
              <a:buFont typeface="+mj-lt"/>
              <a:buAutoNum type="arabicPeriod"/>
              <a:defRPr sz="1800">
                <a:solidFill>
                  <a:srgbClr val="0070C0"/>
                </a:solidFill>
              </a:defRPr>
            </a:pPr>
            <a:r>
              <a:rPr lang="en-US" sz="2000" b="1" dirty="0">
                <a:latin typeface="Open Sans" panose="020B0606030504020204" pitchFamily="34" charset="0"/>
                <a:ea typeface="Open Sans" panose="020B0606030504020204" pitchFamily="34" charset="0"/>
                <a:cs typeface="Open Sans" panose="020B0606030504020204" pitchFamily="34" charset="0"/>
              </a:rPr>
              <a:t>Why do businesses who actually stand to lose in the short and long term from deregulation not speak out? </a:t>
            </a:r>
          </a:p>
          <a:p>
            <a:pPr marL="0" indent="-457200">
              <a:lnSpc>
                <a:spcPct val="100000"/>
              </a:lnSpc>
              <a:spcBef>
                <a:spcPts val="0"/>
              </a:spcBef>
              <a:spcAft>
                <a:spcPts val="1200"/>
              </a:spcAft>
              <a:buFont typeface="+mj-lt"/>
              <a:buAutoNum type="arabicPeriod"/>
              <a:defRPr sz="1800">
                <a:solidFill>
                  <a:srgbClr val="0070C0"/>
                </a:solidFill>
              </a:defRPr>
            </a:pPr>
            <a:r>
              <a:rPr lang="en-US" sz="2000" b="1" dirty="0">
                <a:latin typeface="Open Sans" panose="020B0606030504020204" pitchFamily="34" charset="0"/>
                <a:ea typeface="Open Sans" panose="020B0606030504020204" pitchFamily="34" charset="0"/>
                <a:cs typeface="Open Sans" panose="020B0606030504020204" pitchFamily="34" charset="0"/>
              </a:rPr>
              <a:t>What can and should responsible businesses do? </a:t>
            </a:r>
          </a:p>
          <a:p>
            <a:pPr marL="914400" lvl="3" indent="-457200">
              <a:lnSpc>
                <a:spcPct val="100000"/>
              </a:lnSpc>
              <a:spcBef>
                <a:spcPts val="0"/>
              </a:spcBef>
              <a:spcAft>
                <a:spcPts val="1200"/>
              </a:spcAft>
              <a:buFont typeface="+mj-lt"/>
              <a:buAutoNum type="alphaLcPeriod"/>
              <a:defRPr sz="1800">
                <a:solidFill>
                  <a:srgbClr val="0070C0"/>
                </a:solidFill>
              </a:defRPr>
            </a:pPr>
            <a:r>
              <a:rPr lang="en-US" dirty="0">
                <a:latin typeface="Open Sans" panose="020B0606030504020204" pitchFamily="34" charset="0"/>
                <a:ea typeface="Open Sans" panose="020B0606030504020204" pitchFamily="34" charset="0"/>
                <a:cs typeface="Open Sans" panose="020B0606030504020204" pitchFamily="34" charset="0"/>
              </a:rPr>
              <a:t>To defend against disinformation and deregulation</a:t>
            </a:r>
          </a:p>
          <a:p>
            <a:pPr marL="914400" lvl="3" indent="-457200">
              <a:lnSpc>
                <a:spcPct val="100000"/>
              </a:lnSpc>
              <a:spcBef>
                <a:spcPts val="0"/>
              </a:spcBef>
              <a:spcAft>
                <a:spcPts val="1200"/>
              </a:spcAft>
              <a:buFont typeface="+mj-lt"/>
              <a:buAutoNum type="alphaLcPeriod"/>
              <a:defRPr sz="1800">
                <a:solidFill>
                  <a:srgbClr val="0070C0"/>
                </a:solidFill>
              </a:defRPr>
            </a:pPr>
            <a:r>
              <a:rPr lang="en-US" dirty="0">
                <a:latin typeface="Open Sans" panose="020B0606030504020204" pitchFamily="34" charset="0"/>
                <a:ea typeface="Open Sans" panose="020B0606030504020204" pitchFamily="34" charset="0"/>
                <a:cs typeface="Open Sans" panose="020B0606030504020204" pitchFamily="34" charset="0"/>
              </a:rPr>
              <a:t>To promote a positive narrative of transformation and agency</a:t>
            </a:r>
          </a:p>
          <a:p>
            <a:pPr marL="914400" lvl="3" indent="-457200">
              <a:lnSpc>
                <a:spcPct val="100000"/>
              </a:lnSpc>
              <a:spcBef>
                <a:spcPts val="0"/>
              </a:spcBef>
              <a:spcAft>
                <a:spcPts val="1200"/>
              </a:spcAft>
              <a:buFont typeface="+mj-lt"/>
              <a:buAutoNum type="alphaLcPeriod"/>
              <a:defRPr sz="1800">
                <a:solidFill>
                  <a:srgbClr val="0070C0"/>
                </a:solidFill>
              </a:defRPr>
            </a:pPr>
            <a:r>
              <a:rPr lang="en-US" dirty="0">
                <a:latin typeface="Open Sans" panose="020B0606030504020204" pitchFamily="34" charset="0"/>
                <a:ea typeface="Open Sans" panose="020B0606030504020204" pitchFamily="34" charset="0"/>
                <a:cs typeface="Open Sans" panose="020B0606030504020204" pitchFamily="34" charset="0"/>
              </a:rPr>
              <a:t>To lead/demonstrate convictions by doing?</a:t>
            </a:r>
          </a:p>
          <a:p>
            <a:pPr marL="0" lvl="1" indent="0">
              <a:lnSpc>
                <a:spcPct val="100000"/>
              </a:lnSpc>
              <a:spcBef>
                <a:spcPts val="0"/>
              </a:spcBef>
              <a:spcAft>
                <a:spcPts val="1200"/>
              </a:spcAft>
              <a:buNone/>
              <a:defRPr sz="1800">
                <a:solidFill>
                  <a:srgbClr val="0070C0"/>
                </a:solidFill>
              </a:defRPr>
            </a:pPr>
            <a:r>
              <a:rPr lang="en-US" sz="20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4.   What are examples of inspiring, constructive, responsible business engagement?</a:t>
            </a:r>
          </a:p>
        </p:txBody>
      </p:sp>
      <p:sp>
        <p:nvSpPr>
          <p:cNvPr id="4" name="Title 1">
            <a:extLst>
              <a:ext uri="{FF2B5EF4-FFF2-40B4-BE49-F238E27FC236}">
                <a16:creationId xmlns:a16="http://schemas.microsoft.com/office/drawing/2014/main" id="{6174A1FD-0C82-8FB4-4C0A-581C72CCC34D}"/>
              </a:ext>
            </a:extLst>
          </p:cNvPr>
          <p:cNvSpPr txBox="1">
            <a:spLocks/>
          </p:cNvSpPr>
          <p:nvPr/>
        </p:nvSpPr>
        <p:spPr>
          <a:xfrm>
            <a:off x="7680704" y="570120"/>
            <a:ext cx="2260188" cy="49963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a:solidFill>
                  <a:schemeClr val="bg1"/>
                </a:solidFill>
                <a:effectLst>
                  <a:outerShdw blurRad="50800" dist="38100" dir="2700000" sx="107000" sy="107000" algn="tl" rotWithShape="0">
                    <a:prstClr val="black">
                      <a:alpha val="36000"/>
                    </a:prstClr>
                  </a:outerShdw>
                </a:effectLst>
                <a:latin typeface="Arial Rounded MT Bold" panose="020F0704030504030204" pitchFamily="34" charset="0"/>
              </a:rPr>
              <a:t>eeb.org</a:t>
            </a:r>
            <a:endParaRPr lang="en-BE" sz="2000">
              <a:solidFill>
                <a:schemeClr val="bg1"/>
              </a:solidFill>
              <a:effectLst>
                <a:outerShdw blurRad="50800" dist="38100" dir="2700000" sx="107000" sy="107000" algn="tl" rotWithShape="0">
                  <a:prstClr val="black">
                    <a:alpha val="36000"/>
                  </a:prstClr>
                </a:outerShdw>
              </a:effectLst>
              <a:latin typeface="Arial Rounded MT Bold" panose="020F0704030504030204" pitchFamily="34" charset="0"/>
            </a:endParaRPr>
          </a:p>
        </p:txBody>
      </p:sp>
      <p:pic>
        <p:nvPicPr>
          <p:cNvPr id="5" name="Picture 4">
            <a:extLst>
              <a:ext uri="{FF2B5EF4-FFF2-40B4-BE49-F238E27FC236}">
                <a16:creationId xmlns:a16="http://schemas.microsoft.com/office/drawing/2014/main" id="{9B9BCD4C-2F52-981C-B5BF-47576DBAD912}"/>
              </a:ext>
            </a:extLst>
          </p:cNvPr>
          <p:cNvPicPr>
            <a:picLocks noChangeAspect="1"/>
          </p:cNvPicPr>
          <p:nvPr/>
        </p:nvPicPr>
        <p:blipFill>
          <a:blip r:embed="rId2"/>
          <a:stretch>
            <a:fillRect/>
          </a:stretch>
        </p:blipFill>
        <p:spPr>
          <a:xfrm>
            <a:off x="10243486" y="438503"/>
            <a:ext cx="1545742" cy="1539842"/>
          </a:xfrm>
          <a:prstGeom prst="rect">
            <a:avLst/>
          </a:prstGeom>
        </p:spPr>
      </p:pic>
    </p:spTree>
    <p:extLst>
      <p:ext uri="{BB962C8B-B14F-4D97-AF65-F5344CB8AC3E}">
        <p14:creationId xmlns:p14="http://schemas.microsoft.com/office/powerpoint/2010/main" val="246304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6BC26-9B96-6758-2E57-DE04D62F4E86}"/>
              </a:ext>
            </a:extLst>
          </p:cNvPr>
          <p:cNvPicPr>
            <a:picLocks noChangeAspect="1"/>
          </p:cNvPicPr>
          <p:nvPr/>
        </p:nvPicPr>
        <p:blipFill>
          <a:blip r:embed="rId2">
            <a:extLst>
              <a:ext uri="{28A0092B-C50C-407E-A947-70E740481C1C}">
                <a14:useLocalDpi xmlns:a14="http://schemas.microsoft.com/office/drawing/2010/main" val="0"/>
              </a:ext>
            </a:extLst>
          </a:blip>
          <a:srcRect b="12813"/>
          <a:stretch>
            <a:fillRect/>
          </a:stretch>
        </p:blipFill>
        <p:spPr>
          <a:xfrm>
            <a:off x="0" y="-228500"/>
            <a:ext cx="12192000" cy="7086500"/>
          </a:xfrm>
          <a:prstGeom prst="rect">
            <a:avLst/>
          </a:prstGeom>
        </p:spPr>
      </p:pic>
      <p:sp>
        <p:nvSpPr>
          <p:cNvPr id="11" name="Rectangle 10">
            <a:extLst>
              <a:ext uri="{FF2B5EF4-FFF2-40B4-BE49-F238E27FC236}">
                <a16:creationId xmlns:a16="http://schemas.microsoft.com/office/drawing/2014/main" id="{2D2F613D-9D48-246B-6CE1-C1B94ECFF6BC}"/>
              </a:ext>
            </a:extLst>
          </p:cNvPr>
          <p:cNvSpPr/>
          <p:nvPr/>
        </p:nvSpPr>
        <p:spPr>
          <a:xfrm>
            <a:off x="0" y="2501462"/>
            <a:ext cx="12192000" cy="4356539"/>
          </a:xfrm>
          <a:prstGeom prst="rect">
            <a:avLst/>
          </a:prstGeom>
          <a:gradFill>
            <a:gsLst>
              <a:gs pos="59000">
                <a:schemeClr val="tx1">
                  <a:lumMod val="85000"/>
                  <a:lumOff val="15000"/>
                  <a:alpha val="48000"/>
                </a:schemeClr>
              </a:gs>
              <a:gs pos="0">
                <a:schemeClr val="accent1">
                  <a:lumMod val="5000"/>
                  <a:lumOff val="95000"/>
                  <a:alpha val="0"/>
                </a:schemeClr>
              </a:gs>
              <a:gs pos="100000">
                <a:schemeClr val="tx1"/>
              </a:gs>
            </a:gsLst>
            <a:lin ang="5400000" scaled="1"/>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BE"/>
          </a:p>
        </p:txBody>
      </p:sp>
      <p:sp>
        <p:nvSpPr>
          <p:cNvPr id="10" name="Title 1">
            <a:extLst>
              <a:ext uri="{FF2B5EF4-FFF2-40B4-BE49-F238E27FC236}">
                <a16:creationId xmlns:a16="http://schemas.microsoft.com/office/drawing/2014/main" id="{9D4E76BE-F631-42FB-AFF2-888975EDA9B9}"/>
              </a:ext>
            </a:extLst>
          </p:cNvPr>
          <p:cNvSpPr txBox="1">
            <a:spLocks/>
          </p:cNvSpPr>
          <p:nvPr/>
        </p:nvSpPr>
        <p:spPr>
          <a:xfrm>
            <a:off x="9682302" y="1425835"/>
            <a:ext cx="1979761" cy="339875"/>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a:solidFill>
                  <a:schemeClr val="bg1"/>
                </a:solidFill>
                <a:effectLst>
                  <a:outerShdw blurRad="50800" dist="38100" dir="2700000" sx="107000" sy="107000" algn="tl" rotWithShape="0">
                    <a:prstClr val="black">
                      <a:alpha val="36000"/>
                    </a:prstClr>
                  </a:outerShdw>
                </a:effectLst>
                <a:latin typeface="Arial Rounded MT Bold" panose="020F0704030504030204" pitchFamily="34" charset="0"/>
              </a:rPr>
              <a:t>eeb.org</a:t>
            </a:r>
            <a:endParaRPr lang="en-BE" sz="2000">
              <a:solidFill>
                <a:schemeClr val="bg1"/>
              </a:solidFill>
              <a:effectLst>
                <a:outerShdw blurRad="50800" dist="38100" dir="2700000" sx="107000" sy="107000" algn="tl" rotWithShape="0">
                  <a:prstClr val="black">
                    <a:alpha val="36000"/>
                  </a:prstClr>
                </a:outerShdw>
              </a:effectLst>
              <a:latin typeface="Arial Rounded MT Bold" panose="020F0704030504030204" pitchFamily="34" charset="0"/>
            </a:endParaRPr>
          </a:p>
        </p:txBody>
      </p:sp>
      <p:pic>
        <p:nvPicPr>
          <p:cNvPr id="7" name="Picture 6" descr="A picture containing drawing&#10;&#10;Description automatically generated">
            <a:extLst>
              <a:ext uri="{FF2B5EF4-FFF2-40B4-BE49-F238E27FC236}">
                <a16:creationId xmlns:a16="http://schemas.microsoft.com/office/drawing/2014/main" id="{FE1B7D34-5F23-4747-AA57-68CC05B4B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47" y="154069"/>
            <a:ext cx="3149599" cy="1175994"/>
          </a:xfrm>
          <a:prstGeom prst="rect">
            <a:avLst/>
          </a:prstGeom>
        </p:spPr>
      </p:pic>
      <p:pic>
        <p:nvPicPr>
          <p:cNvPr id="9" name="Picture 8">
            <a:extLst>
              <a:ext uri="{FF2B5EF4-FFF2-40B4-BE49-F238E27FC236}">
                <a16:creationId xmlns:a16="http://schemas.microsoft.com/office/drawing/2014/main" id="{ECF14DB0-9788-9204-4822-75847405E2BD}"/>
              </a:ext>
            </a:extLst>
          </p:cNvPr>
          <p:cNvPicPr>
            <a:picLocks noChangeAspect="1"/>
          </p:cNvPicPr>
          <p:nvPr/>
        </p:nvPicPr>
        <p:blipFill>
          <a:blip r:embed="rId4"/>
          <a:stretch>
            <a:fillRect/>
          </a:stretch>
        </p:blipFill>
        <p:spPr>
          <a:xfrm>
            <a:off x="10441641" y="154069"/>
            <a:ext cx="1220422" cy="1215764"/>
          </a:xfrm>
          <a:prstGeom prst="rect">
            <a:avLst/>
          </a:prstGeom>
        </p:spPr>
      </p:pic>
      <p:sp>
        <p:nvSpPr>
          <p:cNvPr id="5" name="TextBox 4">
            <a:extLst>
              <a:ext uri="{FF2B5EF4-FFF2-40B4-BE49-F238E27FC236}">
                <a16:creationId xmlns:a16="http://schemas.microsoft.com/office/drawing/2014/main" id="{FA13CE03-8D7C-275E-7446-82682D3D7278}"/>
              </a:ext>
            </a:extLst>
          </p:cNvPr>
          <p:cNvSpPr txBox="1"/>
          <p:nvPr/>
        </p:nvSpPr>
        <p:spPr>
          <a:xfrm>
            <a:off x="481991" y="5065968"/>
            <a:ext cx="2909556" cy="52322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Nunito" pitchFamily="2" charset="0"/>
                <a:ea typeface="+mn-ea"/>
                <a:cs typeface="+mn-cs"/>
              </a:rPr>
              <a:t>Support us</a:t>
            </a:r>
          </a:p>
        </p:txBody>
      </p:sp>
      <p:sp>
        <p:nvSpPr>
          <p:cNvPr id="6" name="TextBox 5">
            <a:extLst>
              <a:ext uri="{FF2B5EF4-FFF2-40B4-BE49-F238E27FC236}">
                <a16:creationId xmlns:a16="http://schemas.microsoft.com/office/drawing/2014/main" id="{10D49B69-F953-9826-82A8-FEA680D413F6}"/>
              </a:ext>
            </a:extLst>
          </p:cNvPr>
          <p:cNvSpPr txBox="1"/>
          <p:nvPr/>
        </p:nvSpPr>
        <p:spPr>
          <a:xfrm>
            <a:off x="30485" y="5712557"/>
            <a:ext cx="3979385" cy="307777"/>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Nunito" pitchFamily="2" charset="0"/>
                <a:ea typeface="+mn-ea"/>
                <a:cs typeface="+mn-cs"/>
              </a:rPr>
              <a:t>Support our work, one coffee at a time.</a:t>
            </a:r>
          </a:p>
        </p:txBody>
      </p:sp>
      <p:sp>
        <p:nvSpPr>
          <p:cNvPr id="8" name="TextBox 7">
            <a:extLst>
              <a:ext uri="{FF2B5EF4-FFF2-40B4-BE49-F238E27FC236}">
                <a16:creationId xmlns:a16="http://schemas.microsoft.com/office/drawing/2014/main" id="{C6747BA2-FE4D-C1AA-3D59-0A6AC0C9E060}"/>
              </a:ext>
            </a:extLst>
          </p:cNvPr>
          <p:cNvSpPr txBox="1"/>
          <p:nvPr/>
        </p:nvSpPr>
        <p:spPr>
          <a:xfrm>
            <a:off x="1400999" y="6090746"/>
            <a:ext cx="1776595" cy="389513"/>
          </a:xfrm>
          <a:prstGeom prst="flowChartTerminator">
            <a:avLst/>
          </a:prstGeom>
          <a:noFill/>
          <a:ln w="12700">
            <a:solidFill>
              <a:schemeClr val="bg1"/>
            </a:solid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w="12700">
                  <a:noFill/>
                </a:ln>
                <a:solidFill>
                  <a:prstClr val="white"/>
                </a:solidFill>
                <a:effectLst/>
                <a:uLnTx/>
                <a:uFillTx/>
                <a:latin typeface="Nunito" pitchFamily="2" charset="0"/>
                <a:ea typeface="+mn-ea"/>
                <a:cs typeface="+mn-cs"/>
                <a:hlinkClick r:id="rId5">
                  <a:extLst>
                    <a:ext uri="{A12FA001-AC4F-418D-AE19-62706E023703}">
                      <ahyp:hlinkClr xmlns:ahyp="http://schemas.microsoft.com/office/drawing/2018/hyperlinkcolor" val="tx"/>
                    </a:ext>
                  </a:extLst>
                </a:hlinkClick>
              </a:rPr>
              <a:t>Buy Us A Coffee</a:t>
            </a:r>
            <a:endParaRPr kumimoji="0" lang="en-BE" sz="1200" b="1" i="0" u="none" strike="noStrike" kern="1200" cap="none" spc="0" normalizeH="0" baseline="0" noProof="0">
              <a:ln>
                <a:noFill/>
              </a:ln>
              <a:solidFill>
                <a:prstClr val="white"/>
              </a:solidFill>
              <a:effectLst/>
              <a:uLnTx/>
              <a:uFillTx/>
              <a:latin typeface="Nunito" pitchFamily="2" charset="0"/>
              <a:ea typeface="+mn-ea"/>
              <a:cs typeface="+mn-cs"/>
            </a:endParaRPr>
          </a:p>
        </p:txBody>
      </p:sp>
    </p:spTree>
    <p:extLst>
      <p:ext uri="{BB962C8B-B14F-4D97-AF65-F5344CB8AC3E}">
        <p14:creationId xmlns:p14="http://schemas.microsoft.com/office/powerpoint/2010/main" val="3464505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C5FB3-89A9-96AC-FEAB-74628881BD1F}"/>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0F26D612-411E-8357-DD7F-AD95ED0F14A0}"/>
              </a:ext>
            </a:extLst>
          </p:cNvPr>
          <p:cNvGrpSpPr/>
          <p:nvPr/>
        </p:nvGrpSpPr>
        <p:grpSpPr>
          <a:xfrm>
            <a:off x="0" y="-3"/>
            <a:ext cx="12192000" cy="6858003"/>
            <a:chOff x="0" y="0"/>
            <a:chExt cx="12192000" cy="6858003"/>
          </a:xfrm>
        </p:grpSpPr>
        <p:pic>
          <p:nvPicPr>
            <p:cNvPr id="16" name="Picture 15">
              <a:extLst>
                <a:ext uri="{FF2B5EF4-FFF2-40B4-BE49-F238E27FC236}">
                  <a16:creationId xmlns:a16="http://schemas.microsoft.com/office/drawing/2014/main" id="{43385A42-3820-B1D6-BB72-969F1D159A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16200000">
              <a:off x="5715000" y="381003"/>
              <a:ext cx="6858000" cy="6096000"/>
            </a:xfrm>
            <a:prstGeom prst="rect">
              <a:avLst/>
            </a:prstGeom>
          </p:spPr>
        </p:pic>
        <p:pic>
          <p:nvPicPr>
            <p:cNvPr id="18" name="Picture 17">
              <a:extLst>
                <a:ext uri="{FF2B5EF4-FFF2-40B4-BE49-F238E27FC236}">
                  <a16:creationId xmlns:a16="http://schemas.microsoft.com/office/drawing/2014/main" id="{B73FEC9B-C6FE-4BD7-B133-8F6FAB55A6C1}"/>
                </a:ext>
              </a:extLst>
            </p:cNvPr>
            <p:cNvPicPr>
              <a:picLocks noChangeAspect="1"/>
            </p:cNvPicPr>
            <p:nvPr/>
          </p:nvPicPr>
          <p:blipFill>
            <a:blip r:embed="rId4">
              <a:extLst>
                <a:ext uri="{28A0092B-C50C-407E-A947-70E740481C1C}">
                  <a14:useLocalDpi xmlns:a14="http://schemas.microsoft.com/office/drawing/2010/main" val="0"/>
                </a:ext>
              </a:extLst>
            </a:blip>
            <a:srcRect t="35327"/>
            <a:stretch>
              <a:fillRect/>
            </a:stretch>
          </p:blipFill>
          <p:spPr>
            <a:xfrm>
              <a:off x="0" y="0"/>
              <a:ext cx="6096000" cy="6858000"/>
            </a:xfrm>
            <a:prstGeom prst="rect">
              <a:avLst/>
            </a:prstGeom>
          </p:spPr>
        </p:pic>
      </p:grpSp>
      <p:sp>
        <p:nvSpPr>
          <p:cNvPr id="13" name="TextBox 12">
            <a:extLst>
              <a:ext uri="{FF2B5EF4-FFF2-40B4-BE49-F238E27FC236}">
                <a16:creationId xmlns:a16="http://schemas.microsoft.com/office/drawing/2014/main" id="{4EC5D632-5885-E58F-D7B5-CB95C135D51F}"/>
              </a:ext>
            </a:extLst>
          </p:cNvPr>
          <p:cNvSpPr txBox="1"/>
          <p:nvPr/>
        </p:nvSpPr>
        <p:spPr>
          <a:xfrm>
            <a:off x="6877232" y="652015"/>
            <a:ext cx="4758390" cy="2308324"/>
          </a:xfrm>
          <a:prstGeom prst="rect">
            <a:avLst/>
          </a:prstGeom>
          <a:noFill/>
        </p:spPr>
        <p:txBody>
          <a:bodyPr wrap="square" lIns="91440" tIns="45720" rIns="91440" bIns="45720" anchor="t">
            <a:spAutoFit/>
          </a:bodyPr>
          <a:lstStyle/>
          <a:p>
            <a:pPr marL="0" indent="0" algn="ctr">
              <a:buNone/>
            </a:pPr>
            <a:r>
              <a:rPr lang="en-US" sz="4800">
                <a:solidFill>
                  <a:schemeClr val="bg1"/>
                </a:solidFill>
                <a:latin typeface="Arial Rounded MT Bold" panose="020F0704030504030204" pitchFamily="34" charset="0"/>
                <a:cs typeface="Arial" panose="020B0604020202020204" pitchFamily="34" charset="0"/>
              </a:rPr>
              <a:t>Our mission</a:t>
            </a:r>
          </a:p>
          <a:p>
            <a:pPr algn="ctr"/>
            <a:r>
              <a:rPr lang="en-US" sz="2400">
                <a:solidFill>
                  <a:schemeClr val="bg1"/>
                </a:solidFill>
                <a:latin typeface="Arial"/>
                <a:cs typeface="Arial"/>
              </a:rPr>
              <a:t>We advocate for progressive policies to create a better environment in the European Union and beyond.</a:t>
            </a:r>
          </a:p>
        </p:txBody>
      </p:sp>
      <p:sp>
        <p:nvSpPr>
          <p:cNvPr id="11" name="TextBox 10">
            <a:extLst>
              <a:ext uri="{FF2B5EF4-FFF2-40B4-BE49-F238E27FC236}">
                <a16:creationId xmlns:a16="http://schemas.microsoft.com/office/drawing/2014/main" id="{7DDA0AF1-63FD-29FE-2778-AD0DAB3514FE}"/>
              </a:ext>
            </a:extLst>
          </p:cNvPr>
          <p:cNvSpPr txBox="1"/>
          <p:nvPr/>
        </p:nvSpPr>
        <p:spPr>
          <a:xfrm>
            <a:off x="516378" y="648971"/>
            <a:ext cx="4782392" cy="1569660"/>
          </a:xfrm>
          <a:prstGeom prst="rect">
            <a:avLst/>
          </a:prstGeom>
          <a:noFill/>
        </p:spPr>
        <p:txBody>
          <a:bodyPr wrap="square">
            <a:spAutoFit/>
          </a:bodyPr>
          <a:lstStyle/>
          <a:p>
            <a:pPr marL="0" indent="0" algn="ctr">
              <a:buNone/>
            </a:pPr>
            <a:r>
              <a:rPr lang="en-US" sz="4800">
                <a:solidFill>
                  <a:schemeClr val="bg1"/>
                </a:solidFill>
                <a:latin typeface="Arial Rounded MT Bold" panose="020F0704030504030204" pitchFamily="34" charset="0"/>
                <a:cs typeface="Arial" panose="020B0604020202020204" pitchFamily="34" charset="0"/>
              </a:rPr>
              <a:t>Our vision </a:t>
            </a:r>
          </a:p>
          <a:p>
            <a:pPr marL="0" indent="0" algn="ctr">
              <a:buNone/>
            </a:pPr>
            <a:r>
              <a:rPr lang="en-US" sz="2400">
                <a:solidFill>
                  <a:schemeClr val="bg1"/>
                </a:solidFill>
                <a:latin typeface="Arial" panose="020B0604020202020204" pitchFamily="34" charset="0"/>
                <a:cs typeface="Arial" panose="020B0604020202020204" pitchFamily="34" charset="0"/>
              </a:rPr>
              <a:t>A better future where people and nature thrive together.</a:t>
            </a:r>
          </a:p>
        </p:txBody>
      </p:sp>
      <p:grpSp>
        <p:nvGrpSpPr>
          <p:cNvPr id="10" name="Group 9">
            <a:extLst>
              <a:ext uri="{FF2B5EF4-FFF2-40B4-BE49-F238E27FC236}">
                <a16:creationId xmlns:a16="http://schemas.microsoft.com/office/drawing/2014/main" id="{55213EEF-6E85-E4A9-08D9-D9AD4CCF50A7}"/>
              </a:ext>
            </a:extLst>
          </p:cNvPr>
          <p:cNvGrpSpPr/>
          <p:nvPr/>
        </p:nvGrpSpPr>
        <p:grpSpPr>
          <a:xfrm>
            <a:off x="840890" y="2958085"/>
            <a:ext cx="4418725" cy="3428319"/>
            <a:chOff x="601859" y="1720840"/>
            <a:chExt cx="4725515" cy="3585006"/>
          </a:xfrm>
        </p:grpSpPr>
        <p:sp>
          <p:nvSpPr>
            <p:cNvPr id="12" name="TextBox 11">
              <a:extLst>
                <a:ext uri="{FF2B5EF4-FFF2-40B4-BE49-F238E27FC236}">
                  <a16:creationId xmlns:a16="http://schemas.microsoft.com/office/drawing/2014/main" id="{4C8A764D-4B2B-41CE-30DB-E0C7AB76A028}"/>
                </a:ext>
              </a:extLst>
            </p:cNvPr>
            <p:cNvSpPr txBox="1"/>
            <p:nvPr/>
          </p:nvSpPr>
          <p:spPr>
            <a:xfrm>
              <a:off x="601859" y="1720840"/>
              <a:ext cx="1537844" cy="34415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rPr>
                <a:t>190</a:t>
              </a:r>
              <a:endParaRPr kumimoji="0" lang="en-US" sz="28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rPr>
                <a:t>4</a:t>
              </a:r>
              <a:r>
                <a:rPr kumimoji="0" lang="en-SE" sz="54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rPr>
                <a:t>2</a:t>
              </a:r>
              <a:endParaRPr kumimoji="0" lang="en-US" sz="28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rPr>
                <a:t>30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Arial Rounded MT Bold" panose="020F0704030504030204" pitchFamily="34" charset="0"/>
                  <a:ea typeface="+mn-ea"/>
                  <a:cs typeface="Arial" panose="020B0604020202020204" pitchFamily="34" charset="0"/>
                </a:rPr>
                <a:t>50</a:t>
              </a: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B5EEBB0-7740-49CF-1761-5C90FF3766E6}"/>
                </a:ext>
              </a:extLst>
            </p:cNvPr>
            <p:cNvSpPr txBox="1"/>
            <p:nvPr/>
          </p:nvSpPr>
          <p:spPr>
            <a:xfrm>
              <a:off x="2215206" y="1809281"/>
              <a:ext cx="237130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member organisations</a:t>
              </a:r>
            </a:p>
          </p:txBody>
        </p:sp>
        <p:sp>
          <p:nvSpPr>
            <p:cNvPr id="15" name="TextBox 14">
              <a:extLst>
                <a:ext uri="{FF2B5EF4-FFF2-40B4-BE49-F238E27FC236}">
                  <a16:creationId xmlns:a16="http://schemas.microsoft.com/office/drawing/2014/main" id="{27FA605A-2B7B-B7E8-6705-9F74333665FC}"/>
                </a:ext>
              </a:extLst>
            </p:cNvPr>
            <p:cNvSpPr txBox="1"/>
            <p:nvPr/>
          </p:nvSpPr>
          <p:spPr>
            <a:xfrm>
              <a:off x="2215206" y="2811536"/>
              <a:ext cx="1662846"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countries</a:t>
              </a:r>
            </a:p>
          </p:txBody>
        </p:sp>
        <p:sp>
          <p:nvSpPr>
            <p:cNvPr id="17" name="TextBox 16">
              <a:extLst>
                <a:ext uri="{FF2B5EF4-FFF2-40B4-BE49-F238E27FC236}">
                  <a16:creationId xmlns:a16="http://schemas.microsoft.com/office/drawing/2014/main" id="{109DCD74-1472-D681-23EF-C8496884C6E4}"/>
                </a:ext>
              </a:extLst>
            </p:cNvPr>
            <p:cNvSpPr txBox="1"/>
            <p:nvPr/>
          </p:nvSpPr>
          <p:spPr>
            <a:xfrm>
              <a:off x="2215206" y="3506015"/>
              <a:ext cx="3112168"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million of individual supporter</a:t>
              </a:r>
              <a:r>
                <a:rPr kumimoji="0" lang="en-SE"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a:t>
              </a:r>
              <a:endPar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0" name="TextBox 19">
              <a:extLst>
                <a:ext uri="{FF2B5EF4-FFF2-40B4-BE49-F238E27FC236}">
                  <a16:creationId xmlns:a16="http://schemas.microsoft.com/office/drawing/2014/main" id="{0A3DAC31-2F0F-A055-2A36-DB844803BF0A}"/>
                </a:ext>
              </a:extLst>
            </p:cNvPr>
            <p:cNvSpPr txBox="1"/>
            <p:nvPr/>
          </p:nvSpPr>
          <p:spPr>
            <a:xfrm>
              <a:off x="2215206" y="4290183"/>
              <a:ext cx="3112168"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panose="020B0604020202020204" pitchFamily="34" charset="0"/>
                </a:rPr>
                <a:t>years of EU environmental policy expertise</a:t>
              </a:r>
            </a:p>
          </p:txBody>
        </p:sp>
      </p:grpSp>
      <p:pic>
        <p:nvPicPr>
          <p:cNvPr id="22" name="Picture 21" descr="A picture containing drawing&#10;&#10;Description automatically generated">
            <a:extLst>
              <a:ext uri="{FF2B5EF4-FFF2-40B4-BE49-F238E27FC236}">
                <a16:creationId xmlns:a16="http://schemas.microsoft.com/office/drawing/2014/main" id="{6D0CA6B4-5346-6B72-A5A8-06125D9825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63638" y="347102"/>
            <a:ext cx="264042" cy="695407"/>
          </a:xfrm>
          <a:prstGeom prst="rect">
            <a:avLst/>
          </a:prstGeom>
        </p:spPr>
      </p:pic>
      <p:sp>
        <p:nvSpPr>
          <p:cNvPr id="2" name="TextBox 1">
            <a:extLst>
              <a:ext uri="{FF2B5EF4-FFF2-40B4-BE49-F238E27FC236}">
                <a16:creationId xmlns:a16="http://schemas.microsoft.com/office/drawing/2014/main" id="{1933DD5E-53DD-185F-3488-25F2D25FE047}"/>
              </a:ext>
            </a:extLst>
          </p:cNvPr>
          <p:cNvSpPr txBox="1"/>
          <p:nvPr/>
        </p:nvSpPr>
        <p:spPr>
          <a:xfrm>
            <a:off x="6811801" y="3738802"/>
            <a:ext cx="4758390" cy="2677656"/>
          </a:xfrm>
          <a:prstGeom prst="rect">
            <a:avLst/>
          </a:prstGeom>
          <a:noFill/>
        </p:spPr>
        <p:txBody>
          <a:bodyPr wrap="square" lIns="91440" tIns="45720" rIns="91440" bIns="45720" anchor="t">
            <a:spAutoFit/>
          </a:bodyPr>
          <a:lstStyle/>
          <a:p>
            <a:pPr marL="0" indent="0" algn="ctr">
              <a:buNone/>
            </a:pPr>
            <a:r>
              <a:rPr lang="en-US" sz="4800">
                <a:solidFill>
                  <a:schemeClr val="bg1"/>
                </a:solidFill>
                <a:latin typeface="Arial Rounded MT Bold" panose="020F0704030504030204" pitchFamily="34" charset="0"/>
                <a:cs typeface="Arial" panose="020B0604020202020204" pitchFamily="34" charset="0"/>
              </a:rPr>
              <a:t>Our role</a:t>
            </a:r>
          </a:p>
          <a:p>
            <a:pPr algn="ctr"/>
            <a:r>
              <a:rPr lang="en-US" sz="2400">
                <a:solidFill>
                  <a:schemeClr val="bg1"/>
                </a:solidFill>
                <a:latin typeface="Arial"/>
                <a:cs typeface="Arial"/>
              </a:rPr>
              <a:t>EEB is an independent watchdog, agenda-setter, defender of the environment, people’s rights, the rule of law, and a driver of solutions.</a:t>
            </a:r>
          </a:p>
        </p:txBody>
      </p:sp>
    </p:spTree>
    <p:extLst>
      <p:ext uri="{BB962C8B-B14F-4D97-AF65-F5344CB8AC3E}">
        <p14:creationId xmlns:p14="http://schemas.microsoft.com/office/powerpoint/2010/main" val="19321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D1AF6-27FE-6043-F7B5-725FEC95002D}"/>
              </a:ext>
            </a:extLst>
          </p:cNvPr>
          <p:cNvPicPr>
            <a:picLocks noChangeAspect="1"/>
          </p:cNvPicPr>
          <p:nvPr/>
        </p:nvPicPr>
        <p:blipFill>
          <a:blip r:embed="rId2"/>
          <a:srcRect l="12884" t="27944" r="13977" b="5957"/>
          <a:stretch>
            <a:fillRect/>
          </a:stretch>
        </p:blipFill>
        <p:spPr>
          <a:xfrm>
            <a:off x="4478737" y="1989759"/>
            <a:ext cx="7437491" cy="4192005"/>
          </a:xfrm>
          <a:prstGeom prst="rect">
            <a:avLst/>
          </a:prstGeom>
        </p:spPr>
      </p:pic>
      <p:sp>
        <p:nvSpPr>
          <p:cNvPr id="4" name="Rectangle 3">
            <a:extLst>
              <a:ext uri="{FF2B5EF4-FFF2-40B4-BE49-F238E27FC236}">
                <a16:creationId xmlns:a16="http://schemas.microsoft.com/office/drawing/2014/main" id="{4613D1E6-3BFC-1A2E-2651-CED5C91F4F54}"/>
              </a:ext>
            </a:extLst>
          </p:cNvPr>
          <p:cNvSpPr/>
          <p:nvPr/>
        </p:nvSpPr>
        <p:spPr>
          <a:xfrm>
            <a:off x="22485" y="643662"/>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algn="ctr">
              <a:defRPr sz="1800">
                <a:solidFill>
                  <a:srgbClr val="0070C0"/>
                </a:solidFill>
              </a:defRPr>
            </a:pPr>
            <a:r>
              <a:rPr lang="en-US" sz="3200" b="1">
                <a:solidFill>
                  <a:schemeClr val="bg1"/>
                </a:solidFill>
              </a:rPr>
              <a:t> </a:t>
            </a:r>
            <a:r>
              <a:rPr lang="en-US" sz="3200" b="1">
                <a:solidFill>
                  <a:schemeClr val="bg1"/>
                </a:solidFill>
                <a:latin typeface="Open Sans"/>
                <a:ea typeface="Open Sans"/>
                <a:cs typeface="Open Sans"/>
              </a:rPr>
              <a:t>         EEB &amp; EEB Members Roles</a:t>
            </a:r>
          </a:p>
        </p:txBody>
      </p:sp>
      <p:sp>
        <p:nvSpPr>
          <p:cNvPr id="5" name="Title 1">
            <a:hlinkClick r:id="rId3"/>
            <a:extLst>
              <a:ext uri="{FF2B5EF4-FFF2-40B4-BE49-F238E27FC236}">
                <a16:creationId xmlns:a16="http://schemas.microsoft.com/office/drawing/2014/main" id="{B73C4B4B-CFB2-2EC9-2C44-C3C0938CEE92}"/>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6" name="Picture 5" descr="A picture containing drawing&#10;&#10;Description automatically generated">
            <a:extLst>
              <a:ext uri="{FF2B5EF4-FFF2-40B4-BE49-F238E27FC236}">
                <a16:creationId xmlns:a16="http://schemas.microsoft.com/office/drawing/2014/main" id="{610BE684-C1F1-15EA-74E4-B1AEB771B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6" y="237052"/>
            <a:ext cx="665147" cy="1751797"/>
          </a:xfrm>
          <a:prstGeom prst="rect">
            <a:avLst/>
          </a:prstGeom>
        </p:spPr>
      </p:pic>
      <p:sp>
        <p:nvSpPr>
          <p:cNvPr id="8" name="TextBox 7">
            <a:extLst>
              <a:ext uri="{FF2B5EF4-FFF2-40B4-BE49-F238E27FC236}">
                <a16:creationId xmlns:a16="http://schemas.microsoft.com/office/drawing/2014/main" id="{D8F74912-286B-BAE3-9BFA-9F9456515B8D}"/>
              </a:ext>
            </a:extLst>
          </p:cNvPr>
          <p:cNvSpPr txBox="1"/>
          <p:nvPr/>
        </p:nvSpPr>
        <p:spPr>
          <a:xfrm>
            <a:off x="299031" y="1986932"/>
            <a:ext cx="4005536" cy="4801314"/>
          </a:xfrm>
          <a:prstGeom prst="rect">
            <a:avLst/>
          </a:prstGeom>
          <a:noFill/>
        </p:spPr>
        <p:txBody>
          <a:bodyPr wrap="square" lIns="91440" tIns="45720" rIns="91440" bIns="45720" anchor="t">
            <a:spAutoFit/>
          </a:bodyPr>
          <a:lstStyle/>
          <a:p>
            <a:pPr algn="ctr"/>
            <a:r>
              <a:rPr lang="en-US">
                <a:latin typeface="Open Sans"/>
                <a:ea typeface="Open Sans"/>
                <a:cs typeface="Open Sans"/>
              </a:rPr>
              <a:t>EEB and many of our members</a:t>
            </a:r>
          </a:p>
          <a:p>
            <a:pPr algn="ctr"/>
            <a:r>
              <a:rPr lang="en-US" b="1">
                <a:latin typeface="Open Sans"/>
                <a:ea typeface="Open Sans"/>
                <a:cs typeface="Open Sans"/>
              </a:rPr>
              <a:t>monitor, track and </a:t>
            </a:r>
            <a:r>
              <a:rPr lang="en-US" b="1" err="1">
                <a:latin typeface="Open Sans"/>
                <a:ea typeface="Open Sans"/>
                <a:cs typeface="Open Sans"/>
              </a:rPr>
              <a:t>scrutinise</a:t>
            </a:r>
            <a:r>
              <a:rPr lang="en-US">
                <a:latin typeface="Open Sans"/>
                <a:ea typeface="Open Sans"/>
                <a:cs typeface="Open Sans"/>
              </a:rPr>
              <a:t> deregulation practices and corporate lobbying that </a:t>
            </a:r>
            <a:r>
              <a:rPr lang="en-US" b="1">
                <a:latin typeface="Open Sans"/>
                <a:ea typeface="Open Sans"/>
                <a:cs typeface="Open Sans"/>
              </a:rPr>
              <a:t>undermine environmental and social protections.</a:t>
            </a:r>
          </a:p>
          <a:p>
            <a:pPr algn="ctr"/>
            <a:endParaRPr lang="en-US">
              <a:latin typeface="Open Sans"/>
              <a:ea typeface="Open Sans"/>
              <a:cs typeface="Open Sans"/>
            </a:endParaRPr>
          </a:p>
          <a:p>
            <a:pPr algn="ctr"/>
            <a:r>
              <a:rPr lang="en-US">
                <a:latin typeface="Open Sans"/>
                <a:ea typeface="Open Sans"/>
                <a:cs typeface="Open Sans"/>
              </a:rPr>
              <a:t>We play a watchdog role in </a:t>
            </a:r>
            <a:r>
              <a:rPr lang="en-US" b="1">
                <a:latin typeface="Open Sans"/>
                <a:ea typeface="Open Sans"/>
                <a:cs typeface="Open Sans"/>
              </a:rPr>
              <a:t>upholding the rule of law and the implementation of regulations</a:t>
            </a:r>
            <a:r>
              <a:rPr lang="en-US">
                <a:latin typeface="Open Sans"/>
                <a:ea typeface="Open Sans"/>
                <a:cs typeface="Open Sans"/>
              </a:rPr>
              <a:t> and commitments, including the Treaties and international conventions.</a:t>
            </a:r>
          </a:p>
          <a:p>
            <a:pPr algn="ctr"/>
            <a:endParaRPr lang="en-US">
              <a:latin typeface="Open Sans"/>
              <a:ea typeface="Open Sans"/>
              <a:cs typeface="Open Sans"/>
            </a:endParaRPr>
          </a:p>
          <a:p>
            <a:pPr algn="ctr"/>
            <a:r>
              <a:rPr lang="en-US">
                <a:latin typeface="Open Sans"/>
                <a:ea typeface="Open Sans"/>
                <a:cs typeface="Open Sans"/>
              </a:rPr>
              <a:t>We also </a:t>
            </a:r>
            <a:r>
              <a:rPr lang="en-US" b="1">
                <a:latin typeface="Open Sans"/>
                <a:ea typeface="Open Sans"/>
                <a:cs typeface="Open Sans"/>
              </a:rPr>
              <a:t>promote solutions and engage in open dialogues with stakeholders</a:t>
            </a:r>
          </a:p>
        </p:txBody>
      </p:sp>
    </p:spTree>
    <p:extLst>
      <p:ext uri="{BB962C8B-B14F-4D97-AF65-F5344CB8AC3E}">
        <p14:creationId xmlns:p14="http://schemas.microsoft.com/office/powerpoint/2010/main" val="388857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6000" r="-13000" b="-55000"/>
          </a:stretch>
        </a:blipFill>
        <a:effectLst/>
      </p:bgPr>
    </p:bg>
    <p:spTree>
      <p:nvGrpSpPr>
        <p:cNvPr id="1" name="">
          <a:extLst>
            <a:ext uri="{FF2B5EF4-FFF2-40B4-BE49-F238E27FC236}">
              <a16:creationId xmlns:a16="http://schemas.microsoft.com/office/drawing/2014/main" id="{418E04D2-80B6-578D-2E67-07B55F650E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145BE1B-0DEE-0A60-8B61-56C50EE6141F}"/>
              </a:ext>
            </a:extLst>
          </p:cNvPr>
          <p:cNvSpPr/>
          <p:nvPr/>
        </p:nvSpPr>
        <p:spPr>
          <a:xfrm rot="10800000">
            <a:off x="-243840" y="-114099"/>
            <a:ext cx="12350495" cy="6972099"/>
          </a:xfrm>
          <a:prstGeom prst="rect">
            <a:avLst/>
          </a:prstGeom>
          <a:gradFill>
            <a:gsLst>
              <a:gs pos="78000">
                <a:schemeClr val="bg2">
                  <a:lumMod val="87000"/>
                  <a:alpha val="42000"/>
                </a:schemeClr>
              </a:gs>
              <a:gs pos="49000">
                <a:schemeClr val="bg1"/>
              </a:gs>
              <a:gs pos="100000">
                <a:srgbClr val="141706">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1">
            <a:extLst>
              <a:ext uri="{FF2B5EF4-FFF2-40B4-BE49-F238E27FC236}">
                <a16:creationId xmlns:a16="http://schemas.microsoft.com/office/drawing/2014/main" id="{5E5F920B-D998-E873-A8C9-C8CCF7180798}"/>
              </a:ext>
            </a:extLst>
          </p:cNvPr>
          <p:cNvSpPr txBox="1">
            <a:spLocks/>
          </p:cNvSpPr>
          <p:nvPr/>
        </p:nvSpPr>
        <p:spPr>
          <a:xfrm>
            <a:off x="857785" y="108857"/>
            <a:ext cx="5875055" cy="1604937"/>
          </a:xfrm>
          <a:prstGeom prst="rect">
            <a:avLst/>
          </a:prstGeom>
        </p:spPr>
        <p:txBody>
          <a:bodyPr vert="horz" lIns="91440" tIns="45720" rIns="91440" bIns="45720" rtlCol="0" anchor="ctr">
            <a:normAutofit/>
          </a:bodyPr>
          <a:lstStyle>
            <a:lvl1pPr defTabSz="914400">
              <a:lnSpc>
                <a:spcPct val="90000"/>
              </a:lnSpc>
              <a:spcBef>
                <a:spcPct val="0"/>
              </a:spcBef>
              <a:buNone/>
              <a:defRPr sz="4400">
                <a:solidFill>
                  <a:srgbClr val="003D82"/>
                </a:solidFill>
                <a:latin typeface="+mj-lt"/>
                <a:ea typeface="+mj-ea"/>
                <a:cs typeface="+mj-cs"/>
              </a:defRPr>
            </a:lvl1pPr>
          </a:lstStyle>
          <a:p>
            <a:pPr algn="ctr">
              <a:lnSpc>
                <a:spcPct val="120000"/>
              </a:lnSpc>
            </a:pPr>
            <a:r>
              <a:rPr lang="en-US" sz="3600"/>
              <a:t>Reminder: </a:t>
            </a:r>
          </a:p>
          <a:p>
            <a:pPr algn="ctr">
              <a:lnSpc>
                <a:spcPct val="120000"/>
              </a:lnSpc>
            </a:pPr>
            <a:r>
              <a:rPr lang="en-US" sz="3600"/>
              <a:t>Regulation to Protect</a:t>
            </a:r>
          </a:p>
        </p:txBody>
      </p:sp>
      <p:sp>
        <p:nvSpPr>
          <p:cNvPr id="4" name="Subtitle 2">
            <a:extLst>
              <a:ext uri="{FF2B5EF4-FFF2-40B4-BE49-F238E27FC236}">
                <a16:creationId xmlns:a16="http://schemas.microsoft.com/office/drawing/2014/main" id="{5F4CFE7C-7515-666C-1F97-904FB09168CF}"/>
              </a:ext>
            </a:extLst>
          </p:cNvPr>
          <p:cNvSpPr txBox="1">
            <a:spLocks/>
          </p:cNvSpPr>
          <p:nvPr/>
        </p:nvSpPr>
        <p:spPr>
          <a:xfrm>
            <a:off x="220618" y="1993699"/>
            <a:ext cx="10349846" cy="486722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AutoNum type="arabicPeriod"/>
            </a:pPr>
            <a:r>
              <a:rPr lang="en-GB" sz="2400" b="1">
                <a:latin typeface="Open Sans"/>
                <a:ea typeface="Open Sans"/>
                <a:cs typeface="Open Sans"/>
              </a:rPr>
              <a:t>Regulation/the Acquis</a:t>
            </a:r>
            <a:r>
              <a:rPr lang="en-GB" sz="2000" b="1">
                <a:latin typeface="Open Sans"/>
                <a:ea typeface="Open Sans"/>
                <a:cs typeface="Open Sans"/>
              </a:rPr>
              <a:t>: </a:t>
            </a:r>
            <a:r>
              <a:rPr lang="en-GB" sz="1800">
                <a:latin typeface="Open Sans"/>
                <a:ea typeface="Open Sans"/>
                <a:cs typeface="Open Sans"/>
              </a:rPr>
              <a:t>vs acid rain, ozone-depleting substances, lead in petrol, clean air, asbestos, safe drinking water, healthy nature, tackling climate change, safe products, worker safety…</a:t>
            </a:r>
          </a:p>
          <a:p>
            <a:pPr marL="342900" indent="-342900">
              <a:lnSpc>
                <a:spcPct val="100000"/>
              </a:lnSpc>
              <a:buAutoNum type="arabicPeriod"/>
            </a:pPr>
            <a:r>
              <a:rPr lang="en-GB" sz="2400" b="1">
                <a:latin typeface="Open Sans"/>
                <a:ea typeface="Open Sans"/>
                <a:cs typeface="Open Sans"/>
              </a:rPr>
              <a:t>European Green Deal: </a:t>
            </a:r>
            <a:r>
              <a:rPr lang="en-GB" sz="1800">
                <a:latin typeface="Open Sans"/>
                <a:ea typeface="Open Sans"/>
                <a:cs typeface="Open Sans"/>
              </a:rPr>
              <a:t>addressing gaps and needs: carbon neutrality, zero pollution ambition, nature restoration law…</a:t>
            </a:r>
          </a:p>
          <a:p>
            <a:pPr marL="342900" indent="-342900">
              <a:lnSpc>
                <a:spcPct val="100000"/>
              </a:lnSpc>
              <a:buAutoNum type="arabicPeriod"/>
            </a:pPr>
            <a:r>
              <a:rPr lang="en-GB" sz="2400" b="1">
                <a:latin typeface="Open Sans"/>
                <a:ea typeface="Open Sans"/>
                <a:cs typeface="Open Sans"/>
              </a:rPr>
              <a:t>Long, hard-fought processes taking years:</a:t>
            </a:r>
            <a:r>
              <a:rPr lang="en-GB" sz="2400">
                <a:latin typeface="Open Sans"/>
                <a:ea typeface="Open Sans"/>
                <a:cs typeface="Open Sans"/>
              </a:rPr>
              <a:t> </a:t>
            </a:r>
            <a:r>
              <a:rPr lang="en-GB" sz="1800">
                <a:latin typeface="Open Sans"/>
                <a:ea typeface="Open Sans"/>
                <a:cs typeface="Open Sans"/>
              </a:rPr>
              <a:t>laws built on consultation, scientific evidence, impact assessments/analysis, negotiation</a:t>
            </a:r>
          </a:p>
          <a:p>
            <a:pPr marL="342900" indent="-342900">
              <a:lnSpc>
                <a:spcPct val="100000"/>
              </a:lnSpc>
              <a:buFont typeface="Arial" panose="020B0604020202020204" pitchFamily="34" charset="0"/>
              <a:buAutoNum type="arabicPeriod"/>
            </a:pPr>
            <a:r>
              <a:rPr lang="en-US" sz="2400" b="1">
                <a:latin typeface="Open Sans"/>
                <a:ea typeface="Open Sans"/>
                <a:cs typeface="Open Sans"/>
              </a:rPr>
              <a:t>Builds on responsibilities in the Treaties: </a:t>
            </a:r>
            <a:r>
              <a:rPr lang="en-US" sz="1800">
                <a:latin typeface="Open Sans"/>
                <a:ea typeface="Open Sans"/>
                <a:cs typeface="Open Sans"/>
              </a:rPr>
              <a:t>Article 37 of the Charter of Fundamental Rights (CFR), Articles 11 and 191 of the Treaty on the Functioning of the European Union (TFEU).</a:t>
            </a:r>
            <a:endParaRPr lang="en-GB" sz="1800">
              <a:latin typeface="Open Sans"/>
              <a:ea typeface="Open Sans"/>
              <a:cs typeface="Open Sans"/>
            </a:endParaRPr>
          </a:p>
          <a:p>
            <a:pPr marL="342900" indent="-342900">
              <a:lnSpc>
                <a:spcPct val="100000"/>
              </a:lnSpc>
              <a:buAutoNum type="arabicPeriod"/>
            </a:pPr>
            <a:endParaRPr lang="en-GB" sz="2000">
              <a:latin typeface="Arial" panose="020B0604020202020204" pitchFamily="34" charset="0"/>
              <a:ea typeface="Calibri" panose="020F0502020204030204" pitchFamily="34" charset="0"/>
            </a:endParaRPr>
          </a:p>
        </p:txBody>
      </p:sp>
      <p:pic>
        <p:nvPicPr>
          <p:cNvPr id="6" name="Picture 5" descr="A picture containing drawing&#10;&#10;Description automatically generated">
            <a:extLst>
              <a:ext uri="{FF2B5EF4-FFF2-40B4-BE49-F238E27FC236}">
                <a16:creationId xmlns:a16="http://schemas.microsoft.com/office/drawing/2014/main" id="{69F497C7-1368-022C-173E-F25A705E2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3638" y="347102"/>
            <a:ext cx="264042" cy="695407"/>
          </a:xfrm>
          <a:prstGeom prst="rect">
            <a:avLst/>
          </a:prstGeom>
        </p:spPr>
      </p:pic>
    </p:spTree>
    <p:extLst>
      <p:ext uri="{BB962C8B-B14F-4D97-AF65-F5344CB8AC3E}">
        <p14:creationId xmlns:p14="http://schemas.microsoft.com/office/powerpoint/2010/main" val="1940895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2AAE2-1B91-7644-5B43-78C4105B724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396231-3E68-DD38-097F-6A36FAF08AC7}"/>
              </a:ext>
            </a:extLst>
          </p:cNvPr>
          <p:cNvSpPr/>
          <p:nvPr/>
        </p:nvSpPr>
        <p:spPr>
          <a:xfrm>
            <a:off x="179882" y="5344048"/>
            <a:ext cx="11902190" cy="119299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6923AFB-327C-5E43-E499-D7C859DA1610}"/>
              </a:ext>
            </a:extLst>
          </p:cNvPr>
          <p:cNvSpPr/>
          <p:nvPr/>
        </p:nvSpPr>
        <p:spPr>
          <a:xfrm>
            <a:off x="714" y="643662"/>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algn="ctr">
              <a:defRPr sz="1800">
                <a:solidFill>
                  <a:srgbClr val="0070C0"/>
                </a:solidFill>
              </a:defRPr>
            </a:pPr>
            <a:r>
              <a:rPr lang="en-US" sz="3200" b="1">
                <a:solidFill>
                  <a:schemeClr val="bg1"/>
                </a:solidFill>
              </a:rPr>
              <a:t>          A</a:t>
            </a:r>
            <a:r>
              <a:rPr lang="en-US" sz="3200" b="1">
                <a:solidFill>
                  <a:schemeClr val="bg1"/>
                </a:solidFill>
                <a:latin typeface="Open Sans"/>
                <a:ea typeface="Open Sans"/>
                <a:cs typeface="Open Sans"/>
              </a:rPr>
              <a:t> Short History of Regulatory Cooling to Deregulation</a:t>
            </a:r>
          </a:p>
        </p:txBody>
      </p:sp>
      <p:sp>
        <p:nvSpPr>
          <p:cNvPr id="12" name="Title 1">
            <a:hlinkClick r:id="rId2"/>
            <a:extLst>
              <a:ext uri="{FF2B5EF4-FFF2-40B4-BE49-F238E27FC236}">
                <a16:creationId xmlns:a16="http://schemas.microsoft.com/office/drawing/2014/main" id="{BA29A0C6-CDA6-50D3-8EAE-B12815B6B769}"/>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13" name="Picture 12" descr="A picture containing drawing&#10;&#10;Description automatically generated">
            <a:extLst>
              <a:ext uri="{FF2B5EF4-FFF2-40B4-BE49-F238E27FC236}">
                <a16:creationId xmlns:a16="http://schemas.microsoft.com/office/drawing/2014/main" id="{52F0D959-7430-B571-C8A2-62236460B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1" y="411224"/>
            <a:ext cx="461947" cy="1192997"/>
          </a:xfrm>
          <a:prstGeom prst="rect">
            <a:avLst/>
          </a:prstGeom>
        </p:spPr>
      </p:pic>
      <p:sp>
        <p:nvSpPr>
          <p:cNvPr id="2" name="Title 1">
            <a:hlinkClick r:id="rId2"/>
            <a:extLst>
              <a:ext uri="{FF2B5EF4-FFF2-40B4-BE49-F238E27FC236}">
                <a16:creationId xmlns:a16="http://schemas.microsoft.com/office/drawing/2014/main" id="{ACF4DA83-5C2F-36B3-CD85-181B499050E2}"/>
              </a:ext>
            </a:extLst>
          </p:cNvPr>
          <p:cNvSpPr txBox="1">
            <a:spLocks/>
          </p:cNvSpPr>
          <p:nvPr/>
        </p:nvSpPr>
        <p:spPr>
          <a:xfrm>
            <a:off x="-174171" y="1419962"/>
            <a:ext cx="12366171" cy="5351093"/>
          </a:xfrm>
          <a:prstGeom prst="rect">
            <a:avLst/>
          </a:prstGeom>
        </p:spPr>
        <p:txBody>
          <a:bodyPr vert="horz" lIns="91440" tIns="45720" rIns="91440" bIns="45720" rtlCol="0" anchor="ctr">
            <a:noAutofit/>
          </a:bodyPr>
          <a:lstStyle>
            <a:defPPr>
              <a:defRPr lang="en-US"/>
            </a:defPPr>
            <a:lvl1pPr defTabSz="914400">
              <a:lnSpc>
                <a:spcPct val="90000"/>
              </a:lnSpc>
              <a:spcBef>
                <a:spcPct val="0"/>
              </a:spcBef>
              <a:buNone/>
              <a:defRPr sz="4400">
                <a:solidFill>
                  <a:srgbClr val="003D82"/>
                </a:solidFill>
                <a:latin typeface="+mj-lt"/>
                <a:ea typeface="+mj-ea"/>
                <a:cs typeface="+mj-cs"/>
              </a:defRPr>
            </a:lvl1pPr>
            <a:lvl2pPr lvl="1" algn="ctr">
              <a:spcAft>
                <a:spcPts val="1200"/>
              </a:spcAft>
              <a:defRPr sz="2800" b="1" i="0" u="none" strike="noStrike" cap="none" spc="0" normalizeH="0" baseline="0">
                <a:ln>
                  <a:noFill/>
                </a:ln>
                <a:effectLst/>
                <a:uLnTx/>
                <a:uFillTx/>
                <a:latin typeface="Open Sans" panose="020B0606030504020204" pitchFamily="34" charset="0"/>
                <a:ea typeface="Open Sans" panose="020B0606030504020204" pitchFamily="34" charset="0"/>
                <a:cs typeface="Open Sans" panose="020B0606030504020204" pitchFamily="34" charset="0"/>
              </a:defRPr>
            </a:lvl2pPr>
          </a:lstStyle>
          <a:p>
            <a:pPr marL="971550" lvl="1" indent="-514350" algn="l">
              <a:buFont typeface="+mj-lt"/>
              <a:buAutoNum type="arabicPeriod"/>
            </a:pPr>
            <a:r>
              <a:rPr lang="en-US" sz="1400" dirty="0">
                <a:solidFill>
                  <a:schemeClr val="accent5">
                    <a:lumMod val="60000"/>
                    <a:lumOff val="40000"/>
                  </a:schemeClr>
                </a:solidFill>
                <a:latin typeface="Open Sans"/>
                <a:ea typeface="Open Sans"/>
                <a:cs typeface="Open Sans"/>
              </a:rPr>
              <a:t>Impact Assessment system (2003) &amp; Impact Assessment Board (IAB, 2006): </a:t>
            </a:r>
            <a:r>
              <a:rPr lang="en-US" sz="1400" b="0" dirty="0">
                <a:solidFill>
                  <a:schemeClr val="accent5">
                    <a:lumMod val="60000"/>
                    <a:lumOff val="40000"/>
                  </a:schemeClr>
                </a:solidFill>
                <a:latin typeface="Open Sans"/>
                <a:ea typeface="Open Sans"/>
                <a:cs typeface="Open Sans"/>
              </a:rPr>
              <a:t>Regulatory cooling by raising evidence thresholds and delaying/filtering proposals at an early stage.</a:t>
            </a:r>
          </a:p>
          <a:p>
            <a:pPr marL="971550" lvl="1" indent="-514350" algn="l">
              <a:buFont typeface="+mj-lt"/>
              <a:buAutoNum type="arabicPeriod"/>
            </a:pPr>
            <a:r>
              <a:rPr lang="en-US" sz="1400" dirty="0">
                <a:solidFill>
                  <a:schemeClr val="accent5">
                    <a:lumMod val="60000"/>
                    <a:lumOff val="40000"/>
                  </a:schemeClr>
                </a:solidFill>
                <a:latin typeface="Open Sans"/>
                <a:ea typeface="Open Sans"/>
                <a:cs typeface="Open Sans"/>
              </a:rPr>
              <a:t>Regulatory Scrutiny Board (RSB, May 2015 – replacing IAB): </a:t>
            </a:r>
            <a:r>
              <a:rPr lang="en-US" sz="1400" b="0" dirty="0">
                <a:solidFill>
                  <a:schemeClr val="accent5">
                    <a:lumMod val="60000"/>
                    <a:lumOff val="40000"/>
                  </a:schemeClr>
                </a:solidFill>
                <a:latin typeface="Open Sans"/>
                <a:ea typeface="Open Sans"/>
                <a:cs typeface="Open Sans"/>
              </a:rPr>
              <a:t>Stronger central gatekeeper for impact assessments, evaluations and fitness checks; raises barriers to new legislation.</a:t>
            </a:r>
          </a:p>
          <a:p>
            <a:pPr marL="971550" lvl="1" indent="-514350" algn="l">
              <a:buFont typeface="+mj-lt"/>
              <a:buAutoNum type="arabicPeriod"/>
            </a:pPr>
            <a:r>
              <a:rPr lang="en-US" sz="1400" dirty="0">
                <a:solidFill>
                  <a:schemeClr val="accent5">
                    <a:lumMod val="60000"/>
                    <a:lumOff val="40000"/>
                  </a:schemeClr>
                </a:solidFill>
                <a:latin typeface="Open Sans"/>
                <a:ea typeface="Open Sans"/>
                <a:cs typeface="Open Sans"/>
              </a:rPr>
              <a:t>Better Regulation Agenda (2015 – Juncker; updated 2021; evolving 2024–26): </a:t>
            </a:r>
            <a:r>
              <a:rPr lang="en-US" sz="1400" b="0" dirty="0">
                <a:solidFill>
                  <a:schemeClr val="accent5">
                    <a:lumMod val="60000"/>
                    <a:lumOff val="40000"/>
                  </a:schemeClr>
                </a:solidFill>
                <a:latin typeface="Open Sans"/>
                <a:ea typeface="Open Sans"/>
                <a:cs typeface="Open Sans"/>
              </a:rPr>
              <a:t>Regulatory cooling through layered procedures across the policy cycle.</a:t>
            </a:r>
          </a:p>
          <a:p>
            <a:pPr marL="971550" lvl="1" indent="-514350" algn="l">
              <a:buFont typeface="+mj-lt"/>
              <a:buAutoNum type="arabicPeriod"/>
            </a:pPr>
            <a:r>
              <a:rPr lang="en-US" sz="1400" dirty="0">
                <a:solidFill>
                  <a:schemeClr val="accent5">
                    <a:lumMod val="60000"/>
                    <a:lumOff val="40000"/>
                  </a:schemeClr>
                </a:solidFill>
                <a:latin typeface="Open Sans"/>
                <a:ea typeface="Open Sans"/>
                <a:cs typeface="Open Sans"/>
              </a:rPr>
              <a:t>High-Level Group on Administrative Burdens (2007–2014): </a:t>
            </a:r>
            <a:r>
              <a:rPr lang="en-US" sz="1400" b="0" dirty="0">
                <a:solidFill>
                  <a:schemeClr val="accent5">
                    <a:lumMod val="60000"/>
                    <a:lumOff val="40000"/>
                  </a:schemeClr>
                </a:solidFill>
                <a:latin typeface="Open Sans"/>
                <a:ea typeface="Open Sans"/>
                <a:cs typeface="Open Sans"/>
              </a:rPr>
              <a:t>Early deregulatory platform focused on cutting administrative burdens (25% reduction target); precursor to REFIT and later simplification platforms, embedding burden reduction and “lightening the load” as a core policy objective.</a:t>
            </a:r>
          </a:p>
          <a:p>
            <a:pPr marL="971550" lvl="1" indent="-514350" algn="l">
              <a:buFont typeface="+mj-lt"/>
              <a:buAutoNum type="arabicPeriod"/>
            </a:pPr>
            <a:r>
              <a:rPr lang="en-US" sz="1400" dirty="0">
                <a:solidFill>
                  <a:schemeClr val="accent5">
                    <a:lumMod val="60000"/>
                    <a:lumOff val="40000"/>
                  </a:schemeClr>
                </a:solidFill>
                <a:latin typeface="Open Sans"/>
                <a:ea typeface="Open Sans"/>
                <a:cs typeface="Open Sans"/>
              </a:rPr>
              <a:t>REFIT Platform (2015–2019) → Fit for Future (F4F) Platform (2021–2024): </a:t>
            </a:r>
            <a:r>
              <a:rPr lang="en-US" sz="1400" b="0" dirty="0">
                <a:solidFill>
                  <a:schemeClr val="accent5">
                    <a:lumMod val="60000"/>
                    <a:lumOff val="40000"/>
                  </a:schemeClr>
                </a:solidFill>
                <a:latin typeface="Open Sans"/>
                <a:ea typeface="Open Sans"/>
                <a:cs typeface="Open Sans"/>
              </a:rPr>
              <a:t>Created a continuous pipeline of deregulation/simplification proposals. Regulatory offsetting </a:t>
            </a:r>
          </a:p>
          <a:p>
            <a:pPr marL="971550" lvl="1" indent="-514350" algn="l">
              <a:buFont typeface="+mj-lt"/>
              <a:buAutoNum type="arabicPeriod"/>
            </a:pPr>
            <a:r>
              <a:rPr lang="en-US" sz="1400" dirty="0">
                <a:solidFill>
                  <a:schemeClr val="accent5">
                    <a:lumMod val="60000"/>
                    <a:lumOff val="40000"/>
                  </a:schemeClr>
                </a:solidFill>
                <a:latin typeface="Open Sans"/>
                <a:ea typeface="Open Sans"/>
                <a:cs typeface="Open Sans"/>
              </a:rPr>
              <a:t>“One‑in, One‑out”, 2021 Comm; 2022 WP cycle: </a:t>
            </a:r>
            <a:r>
              <a:rPr lang="en-US" sz="1400" b="0" dirty="0">
                <a:solidFill>
                  <a:schemeClr val="accent5">
                    <a:lumMod val="60000"/>
                    <a:lumOff val="40000"/>
                  </a:schemeClr>
                </a:solidFill>
                <a:latin typeface="Open Sans"/>
                <a:ea typeface="Open Sans"/>
                <a:cs typeface="Open Sans"/>
              </a:rPr>
              <a:t>Transforms regulation into a zero‑sum system.</a:t>
            </a:r>
          </a:p>
          <a:p>
            <a:pPr marL="971550" lvl="1" indent="-514350" algn="l">
              <a:buFont typeface="+mj-lt"/>
              <a:buAutoNum type="arabicPeriod"/>
            </a:pPr>
            <a:endParaRPr lang="en-US" sz="1400" b="0" dirty="0">
              <a:solidFill>
                <a:schemeClr val="accent5">
                  <a:lumMod val="60000"/>
                  <a:lumOff val="40000"/>
                </a:schemeClr>
              </a:solidFill>
              <a:latin typeface="Open Sans"/>
              <a:ea typeface="Open Sans"/>
              <a:cs typeface="Open Sans"/>
            </a:endParaRPr>
          </a:p>
          <a:p>
            <a:pPr marL="971550" lvl="1" indent="-514350" algn="l">
              <a:buFont typeface="+mj-lt"/>
              <a:buAutoNum type="arabicPeriod"/>
            </a:pPr>
            <a:r>
              <a:rPr lang="en-US" sz="1600" dirty="0">
                <a:latin typeface="Open Sans"/>
                <a:ea typeface="Open Sans"/>
                <a:cs typeface="Open Sans"/>
              </a:rPr>
              <a:t>Simplification / Omnibus approaches (increasingly </a:t>
            </a:r>
            <a:r>
              <a:rPr lang="en-US" sz="1600" dirty="0">
                <a:solidFill>
                  <a:srgbClr val="0070C0"/>
                </a:solidFill>
                <a:latin typeface="Open Sans"/>
                <a:ea typeface="Open Sans"/>
                <a:cs typeface="Open Sans"/>
              </a:rPr>
              <a:t>2024–2026)</a:t>
            </a:r>
            <a:r>
              <a:rPr lang="en-US" sz="1600" dirty="0">
                <a:latin typeface="Open Sans"/>
                <a:ea typeface="Open Sans"/>
                <a:cs typeface="Open Sans"/>
              </a:rPr>
              <a:t>: </a:t>
            </a:r>
            <a:r>
              <a:rPr lang="en-US" sz="1600" b="0" dirty="0">
                <a:latin typeface="Open Sans"/>
                <a:ea typeface="Open Sans"/>
                <a:cs typeface="Open Sans"/>
              </a:rPr>
              <a:t>Horizontal revision packages used not only to simplify to make implementation easier – but in practice to streamline, delay or weaken existing requirements: leading to a loss of predictability to business, rewarding laggards and punishing leaders.</a:t>
            </a:r>
            <a:endParaRPr lang="en-GB" sz="1600" b="0" dirty="0">
              <a:latin typeface="Open Sans"/>
              <a:ea typeface="Open Sans"/>
              <a:cs typeface="Open Sans"/>
            </a:endParaRPr>
          </a:p>
        </p:txBody>
      </p:sp>
    </p:spTree>
    <p:extLst>
      <p:ext uri="{BB962C8B-B14F-4D97-AF65-F5344CB8AC3E}">
        <p14:creationId xmlns:p14="http://schemas.microsoft.com/office/powerpoint/2010/main" val="3300058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04A97-CE99-8810-BA10-4157D475E7E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23C624F-1286-3C0C-B735-DE8A2E4F465F}"/>
              </a:ext>
            </a:extLst>
          </p:cNvPr>
          <p:cNvSpPr/>
          <p:nvPr/>
        </p:nvSpPr>
        <p:spPr>
          <a:xfrm>
            <a:off x="0" y="491264"/>
            <a:ext cx="12192000" cy="938575"/>
          </a:xfrm>
          <a:prstGeom prst="rect">
            <a:avLst/>
          </a:prstGeom>
          <a:solidFill>
            <a:srgbClr val="003D82"/>
          </a:solidFill>
          <a:ln w="12700" cap="flat" cmpd="sng" algn="ctr">
            <a:noFill/>
            <a:prstDash val="solid"/>
            <a:miter lim="800000"/>
          </a:ln>
          <a:effectLst/>
        </p:spPr>
        <p:txBody>
          <a:bodyPr lIns="91440" tIns="45720" rIns="91440" bIns="45720" rtlCol="0" anchor="ctr"/>
          <a:lstStyle/>
          <a:p>
            <a:pPr marL="1520825" marR="0" lvl="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Open Sans"/>
                <a:ea typeface="Open Sans"/>
                <a:cs typeface="Open Sans"/>
              </a:rPr>
              <a:t>Foreign Interference</a:t>
            </a:r>
            <a:endParaRPr lang="en-GB" sz="3200" b="1" i="0" u="none" strike="noStrike" kern="0" cap="none" spc="0" normalizeH="0" baseline="0" noProof="0">
              <a:ln>
                <a:noFill/>
              </a:ln>
              <a:solidFill>
                <a:prstClr val="white"/>
              </a:solidFill>
              <a:effectLst/>
              <a:uLnTx/>
              <a:uFillTx/>
              <a:latin typeface="Open Sans"/>
              <a:ea typeface="Open Sans"/>
              <a:cs typeface="Open Sans"/>
            </a:endParaRPr>
          </a:p>
        </p:txBody>
      </p:sp>
      <p:sp>
        <p:nvSpPr>
          <p:cNvPr id="12" name="Title 1">
            <a:hlinkClick r:id="rId2"/>
            <a:extLst>
              <a:ext uri="{FF2B5EF4-FFF2-40B4-BE49-F238E27FC236}">
                <a16:creationId xmlns:a16="http://schemas.microsoft.com/office/drawing/2014/main" id="{8BEBA5F8-4F6F-F9B8-4BD1-11A907E88BE0}"/>
              </a:ext>
            </a:extLst>
          </p:cNvPr>
          <p:cNvSpPr txBox="1">
            <a:spLocks/>
          </p:cNvSpPr>
          <p:nvPr/>
        </p:nvSpPr>
        <p:spPr>
          <a:xfrm>
            <a:off x="776696" y="23886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grpSp>
        <p:nvGrpSpPr>
          <p:cNvPr id="18" name="Group 17">
            <a:extLst>
              <a:ext uri="{FF2B5EF4-FFF2-40B4-BE49-F238E27FC236}">
                <a16:creationId xmlns:a16="http://schemas.microsoft.com/office/drawing/2014/main" id="{F496821A-48CE-B6C7-1086-E700A89954D4}"/>
              </a:ext>
            </a:extLst>
          </p:cNvPr>
          <p:cNvGrpSpPr>
            <a:grpSpLocks noChangeAspect="1"/>
          </p:cNvGrpSpPr>
          <p:nvPr/>
        </p:nvGrpSpPr>
        <p:grpSpPr>
          <a:xfrm>
            <a:off x="263325" y="3295940"/>
            <a:ext cx="4070150" cy="2193637"/>
            <a:chOff x="527250" y="1990658"/>
            <a:chExt cx="6445050" cy="3473607"/>
          </a:xfrm>
        </p:grpSpPr>
        <p:pic>
          <p:nvPicPr>
            <p:cNvPr id="6" name="Picture 5">
              <a:extLst>
                <a:ext uri="{FF2B5EF4-FFF2-40B4-BE49-F238E27FC236}">
                  <a16:creationId xmlns:a16="http://schemas.microsoft.com/office/drawing/2014/main" id="{49C6211C-43FD-7A6D-8256-184607D890AF}"/>
                </a:ext>
              </a:extLst>
            </p:cNvPr>
            <p:cNvPicPr>
              <a:picLocks noChangeAspect="1"/>
            </p:cNvPicPr>
            <p:nvPr/>
          </p:nvPicPr>
          <p:blipFill>
            <a:blip r:embed="rId3"/>
            <a:stretch>
              <a:fillRect/>
            </a:stretch>
          </p:blipFill>
          <p:spPr>
            <a:xfrm>
              <a:off x="685800" y="1990658"/>
              <a:ext cx="6286500" cy="3473607"/>
            </a:xfrm>
            <a:prstGeom prst="rect">
              <a:avLst/>
            </a:prstGeom>
          </p:spPr>
        </p:pic>
        <p:pic>
          <p:nvPicPr>
            <p:cNvPr id="16" name="Picture 15">
              <a:extLst>
                <a:ext uri="{FF2B5EF4-FFF2-40B4-BE49-F238E27FC236}">
                  <a16:creationId xmlns:a16="http://schemas.microsoft.com/office/drawing/2014/main" id="{DC73F2F9-F6FB-B02C-B633-2C200F94EF31}"/>
                </a:ext>
              </a:extLst>
            </p:cNvPr>
            <p:cNvPicPr>
              <a:picLocks noChangeAspect="1"/>
            </p:cNvPicPr>
            <p:nvPr/>
          </p:nvPicPr>
          <p:blipFill>
            <a:blip r:embed="rId3"/>
            <a:srcRect l="44271" b="73996"/>
            <a:stretch>
              <a:fillRect/>
            </a:stretch>
          </p:blipFill>
          <p:spPr>
            <a:xfrm>
              <a:off x="527250" y="1990658"/>
              <a:ext cx="3640346" cy="938575"/>
            </a:xfrm>
            <a:prstGeom prst="rect">
              <a:avLst/>
            </a:prstGeom>
          </p:spPr>
        </p:pic>
        <p:sp>
          <p:nvSpPr>
            <p:cNvPr id="17" name="Rectangle 16">
              <a:extLst>
                <a:ext uri="{FF2B5EF4-FFF2-40B4-BE49-F238E27FC236}">
                  <a16:creationId xmlns:a16="http://schemas.microsoft.com/office/drawing/2014/main" id="{9617BCAA-41CD-C260-3C97-553A0D729735}"/>
                </a:ext>
              </a:extLst>
            </p:cNvPr>
            <p:cNvSpPr/>
            <p:nvPr/>
          </p:nvSpPr>
          <p:spPr>
            <a:xfrm>
              <a:off x="3829050" y="2082800"/>
              <a:ext cx="3016250" cy="8464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pic>
        <p:nvPicPr>
          <p:cNvPr id="13" name="Picture 12" descr="A picture containing drawing&#10;&#10;Description automatically generated">
            <a:extLst>
              <a:ext uri="{FF2B5EF4-FFF2-40B4-BE49-F238E27FC236}">
                <a16:creationId xmlns:a16="http://schemas.microsoft.com/office/drawing/2014/main" id="{43A7605C-5BD7-00FB-1676-3E3884705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696" y="239774"/>
            <a:ext cx="563547" cy="1446997"/>
          </a:xfrm>
          <a:prstGeom prst="rect">
            <a:avLst/>
          </a:prstGeom>
        </p:spPr>
      </p:pic>
      <p:pic>
        <p:nvPicPr>
          <p:cNvPr id="21" name="Picture 20">
            <a:extLst>
              <a:ext uri="{FF2B5EF4-FFF2-40B4-BE49-F238E27FC236}">
                <a16:creationId xmlns:a16="http://schemas.microsoft.com/office/drawing/2014/main" id="{ED0EC8C7-EE01-5603-077D-9634CEF351D1}"/>
              </a:ext>
            </a:extLst>
          </p:cNvPr>
          <p:cNvPicPr>
            <a:picLocks noChangeAspect="1"/>
          </p:cNvPicPr>
          <p:nvPr/>
        </p:nvPicPr>
        <p:blipFill>
          <a:blip r:embed="rId5"/>
          <a:stretch>
            <a:fillRect/>
          </a:stretch>
        </p:blipFill>
        <p:spPr>
          <a:xfrm>
            <a:off x="385235" y="1819381"/>
            <a:ext cx="4843410" cy="1324251"/>
          </a:xfrm>
          <a:prstGeom prst="rect">
            <a:avLst/>
          </a:prstGeom>
        </p:spPr>
      </p:pic>
      <p:pic>
        <p:nvPicPr>
          <p:cNvPr id="2" name="Picture 1" descr="A close up of a sign&#10;&#10;AI-generated content may be incorrect.">
            <a:extLst>
              <a:ext uri="{FF2B5EF4-FFF2-40B4-BE49-F238E27FC236}">
                <a16:creationId xmlns:a16="http://schemas.microsoft.com/office/drawing/2014/main" id="{75681407-CD8A-D966-7D75-7AB28DF6FE56}"/>
              </a:ext>
            </a:extLst>
          </p:cNvPr>
          <p:cNvPicPr>
            <a:picLocks noChangeAspect="1"/>
          </p:cNvPicPr>
          <p:nvPr/>
        </p:nvPicPr>
        <p:blipFill>
          <a:blip r:embed="rId6"/>
          <a:stretch>
            <a:fillRect/>
          </a:stretch>
        </p:blipFill>
        <p:spPr>
          <a:xfrm>
            <a:off x="6683462" y="5512139"/>
            <a:ext cx="5334000" cy="1190625"/>
          </a:xfrm>
          <a:prstGeom prst="rect">
            <a:avLst/>
          </a:prstGeom>
        </p:spPr>
      </p:pic>
      <p:pic>
        <p:nvPicPr>
          <p:cNvPr id="3" name="Picture 2" descr="A close up of black text&#10;&#10;AI-generated content may be incorrect.">
            <a:extLst>
              <a:ext uri="{FF2B5EF4-FFF2-40B4-BE49-F238E27FC236}">
                <a16:creationId xmlns:a16="http://schemas.microsoft.com/office/drawing/2014/main" id="{B8AAE142-E026-8D52-ACB8-BAA0049C0C8C}"/>
              </a:ext>
            </a:extLst>
          </p:cNvPr>
          <p:cNvPicPr>
            <a:picLocks noChangeAspect="1"/>
          </p:cNvPicPr>
          <p:nvPr/>
        </p:nvPicPr>
        <p:blipFill>
          <a:blip r:embed="rId7"/>
          <a:stretch>
            <a:fillRect/>
          </a:stretch>
        </p:blipFill>
        <p:spPr>
          <a:xfrm>
            <a:off x="473204" y="5491432"/>
            <a:ext cx="5514975" cy="1028700"/>
          </a:xfrm>
          <a:prstGeom prst="rect">
            <a:avLst/>
          </a:prstGeom>
        </p:spPr>
      </p:pic>
      <p:pic>
        <p:nvPicPr>
          <p:cNvPr id="4" name="Picture 3" descr="A yellow sign with black text&#10;&#10;AI-generated content may be incorrect.">
            <a:extLst>
              <a:ext uri="{FF2B5EF4-FFF2-40B4-BE49-F238E27FC236}">
                <a16:creationId xmlns:a16="http://schemas.microsoft.com/office/drawing/2014/main" id="{CB2F05D2-10A3-867B-4C66-CADDCF5C50D4}"/>
              </a:ext>
            </a:extLst>
          </p:cNvPr>
          <p:cNvPicPr>
            <a:picLocks noChangeAspect="1"/>
          </p:cNvPicPr>
          <p:nvPr/>
        </p:nvPicPr>
        <p:blipFill>
          <a:blip r:embed="rId8"/>
          <a:stretch>
            <a:fillRect/>
          </a:stretch>
        </p:blipFill>
        <p:spPr>
          <a:xfrm>
            <a:off x="10822422" y="5005310"/>
            <a:ext cx="1073237" cy="404248"/>
          </a:xfrm>
          <a:prstGeom prst="rect">
            <a:avLst/>
          </a:prstGeom>
        </p:spPr>
      </p:pic>
      <p:pic>
        <p:nvPicPr>
          <p:cNvPr id="5" name="Picture 4" descr="A close up of a sign&#10;&#10;AI-generated content may be incorrect.">
            <a:extLst>
              <a:ext uri="{FF2B5EF4-FFF2-40B4-BE49-F238E27FC236}">
                <a16:creationId xmlns:a16="http://schemas.microsoft.com/office/drawing/2014/main" id="{2A02F74E-3DFC-E462-554E-0893A92DBEE0}"/>
              </a:ext>
            </a:extLst>
          </p:cNvPr>
          <p:cNvPicPr>
            <a:picLocks noChangeAspect="1"/>
          </p:cNvPicPr>
          <p:nvPr/>
        </p:nvPicPr>
        <p:blipFill>
          <a:blip r:embed="rId9"/>
          <a:stretch>
            <a:fillRect/>
          </a:stretch>
        </p:blipFill>
        <p:spPr>
          <a:xfrm>
            <a:off x="7024374" y="683327"/>
            <a:ext cx="4988412" cy="1373041"/>
          </a:xfrm>
          <a:prstGeom prst="rect">
            <a:avLst/>
          </a:prstGeom>
        </p:spPr>
      </p:pic>
      <p:pic>
        <p:nvPicPr>
          <p:cNvPr id="7" name="Picture 6" descr="A blue and white logo&#10;&#10;AI-generated content may be incorrect.">
            <a:extLst>
              <a:ext uri="{FF2B5EF4-FFF2-40B4-BE49-F238E27FC236}">
                <a16:creationId xmlns:a16="http://schemas.microsoft.com/office/drawing/2014/main" id="{1E10DD0A-642B-0E27-59EE-1E04BD2808CF}"/>
              </a:ext>
            </a:extLst>
          </p:cNvPr>
          <p:cNvPicPr>
            <a:picLocks noChangeAspect="1"/>
          </p:cNvPicPr>
          <p:nvPr/>
        </p:nvPicPr>
        <p:blipFill>
          <a:blip r:embed="rId10"/>
          <a:stretch>
            <a:fillRect/>
          </a:stretch>
        </p:blipFill>
        <p:spPr>
          <a:xfrm>
            <a:off x="11116957" y="2155194"/>
            <a:ext cx="895350" cy="485775"/>
          </a:xfrm>
          <a:prstGeom prst="rect">
            <a:avLst/>
          </a:prstGeom>
        </p:spPr>
      </p:pic>
      <p:pic>
        <p:nvPicPr>
          <p:cNvPr id="10" name="Picture 9" descr="A white and black text&#10;&#10;AI-generated content may be incorrect.">
            <a:extLst>
              <a:ext uri="{FF2B5EF4-FFF2-40B4-BE49-F238E27FC236}">
                <a16:creationId xmlns:a16="http://schemas.microsoft.com/office/drawing/2014/main" id="{BECCC20D-0543-00B6-5AF6-1C9B135CC8DC}"/>
              </a:ext>
            </a:extLst>
          </p:cNvPr>
          <p:cNvPicPr>
            <a:picLocks noChangeAspect="1"/>
          </p:cNvPicPr>
          <p:nvPr/>
        </p:nvPicPr>
        <p:blipFill>
          <a:blip r:embed="rId11"/>
          <a:stretch>
            <a:fillRect/>
          </a:stretch>
        </p:blipFill>
        <p:spPr>
          <a:xfrm>
            <a:off x="8590899" y="2986097"/>
            <a:ext cx="3597796" cy="1711482"/>
          </a:xfrm>
          <a:prstGeom prst="rect">
            <a:avLst/>
          </a:prstGeom>
        </p:spPr>
      </p:pic>
      <p:pic>
        <p:nvPicPr>
          <p:cNvPr id="14" name="Picture 13" descr="A screenshot of a black and white website&#10;&#10;AI-generated content may be incorrect.">
            <a:extLst>
              <a:ext uri="{FF2B5EF4-FFF2-40B4-BE49-F238E27FC236}">
                <a16:creationId xmlns:a16="http://schemas.microsoft.com/office/drawing/2014/main" id="{7CF1D36E-BAD5-0BA5-1263-7995CC02BEE8}"/>
              </a:ext>
            </a:extLst>
          </p:cNvPr>
          <p:cNvPicPr>
            <a:picLocks noChangeAspect="1"/>
          </p:cNvPicPr>
          <p:nvPr/>
        </p:nvPicPr>
        <p:blipFill>
          <a:blip r:embed="rId12"/>
          <a:stretch>
            <a:fillRect/>
          </a:stretch>
        </p:blipFill>
        <p:spPr>
          <a:xfrm>
            <a:off x="5369994" y="2198478"/>
            <a:ext cx="3013492" cy="3160584"/>
          </a:xfrm>
          <a:prstGeom prst="rect">
            <a:avLst/>
          </a:prstGeom>
        </p:spPr>
      </p:pic>
    </p:spTree>
    <p:extLst>
      <p:ext uri="{BB962C8B-B14F-4D97-AF65-F5344CB8AC3E}">
        <p14:creationId xmlns:p14="http://schemas.microsoft.com/office/powerpoint/2010/main" val="2520786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FD259-9200-DC8F-8524-C1BD2F2D7DF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6FBC8821-C29D-0906-5385-BA785F695A94}"/>
              </a:ext>
            </a:extLst>
          </p:cNvPr>
          <p:cNvSpPr/>
          <p:nvPr/>
        </p:nvSpPr>
        <p:spPr>
          <a:xfrm>
            <a:off x="0" y="398590"/>
            <a:ext cx="12192000" cy="1323102"/>
          </a:xfrm>
          <a:prstGeom prst="rect">
            <a:avLst/>
          </a:prstGeom>
          <a:solidFill>
            <a:srgbClr val="003D82"/>
          </a:solidFill>
          <a:ln w="12700" cap="flat" cmpd="sng" algn="ctr">
            <a:noFill/>
            <a:prstDash val="solid"/>
            <a:miter lim="800000"/>
          </a:ln>
          <a:effectLst/>
        </p:spPr>
        <p:txBody>
          <a:bodyPr lIns="91440" tIns="45720" rIns="91440" bIns="45720" rtlCol="0" anchor="ctr"/>
          <a:lstStyle/>
          <a:p>
            <a:pPr marL="1435100" marR="0" lvl="0" defTabSz="914400" rtl="0" eaLnBrk="1" fontAlgn="auto" latinLnBrk="0" hangingPunct="1">
              <a:lnSpc>
                <a:spcPct val="100000"/>
              </a:lnSpc>
              <a:spcBef>
                <a:spcPts val="0"/>
              </a:spcBef>
              <a:spcAft>
                <a:spcPts val="0"/>
              </a:spcAft>
              <a:buClrTx/>
              <a:buSzTx/>
              <a:buFontTx/>
              <a:buNone/>
              <a:tabLst/>
              <a:defRPr/>
            </a:pPr>
            <a:endParaRPr lang="en-GB" sz="3200" b="1">
              <a:solidFill>
                <a:srgbClr val="FFFFFF"/>
              </a:solidFill>
              <a:latin typeface="Aptos Display" panose="020B0004020202020204" pitchFamily="34" charset="0"/>
              <a:ea typeface="+mj-ea"/>
              <a:cs typeface="+mj-cs"/>
            </a:endParaRPr>
          </a:p>
        </p:txBody>
      </p:sp>
      <p:sp>
        <p:nvSpPr>
          <p:cNvPr id="12" name="Title 1">
            <a:hlinkClick r:id="rId2"/>
            <a:extLst>
              <a:ext uri="{FF2B5EF4-FFF2-40B4-BE49-F238E27FC236}">
                <a16:creationId xmlns:a16="http://schemas.microsoft.com/office/drawing/2014/main" id="{48BE2806-0135-6243-F3E4-8B44BEDB58F4}"/>
              </a:ext>
            </a:extLst>
          </p:cNvPr>
          <p:cNvSpPr txBox="1">
            <a:spLocks/>
          </p:cNvSpPr>
          <p:nvPr/>
        </p:nvSpPr>
        <p:spPr>
          <a:xfrm>
            <a:off x="776696" y="410311"/>
            <a:ext cx="10229851" cy="10096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3D8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br>
            <a:r>
              <a:rPr kumimoji="0" lang="en-GB" sz="3600" b="0" i="0" u="none" strike="noStrike" kern="1200" cap="none" spc="0" normalizeH="0" baseline="0" noProof="0">
                <a:ln>
                  <a:noFill/>
                </a:ln>
                <a:solidFill>
                  <a:srgbClr val="FFFFFF"/>
                </a:solidFill>
                <a:effectLst/>
                <a:uLnTx/>
                <a:uFillTx/>
                <a:latin typeface="Aptos Display" panose="020B0004020202020204" pitchFamily="34" charset="0"/>
                <a:ea typeface="+mj-ea"/>
                <a:cs typeface="+mj-cs"/>
              </a:rPr>
              <a:t>      </a:t>
            </a:r>
            <a:endParaRPr kumimoji="0" lang="en-GB" sz="3600" b="1" i="0" u="none" strike="noStrike" kern="1200" cap="none" spc="0" normalizeH="0" baseline="0" noProof="0">
              <a:ln>
                <a:noFill/>
              </a:ln>
              <a:solidFill>
                <a:srgbClr val="FFFF00"/>
              </a:solidFill>
              <a:effectLst/>
              <a:uLnTx/>
              <a:uFillTx/>
              <a:latin typeface="Aptos Display" panose="020B0004020202020204" pitchFamily="34" charset="0"/>
              <a:ea typeface="+mj-ea"/>
              <a:cs typeface="+mj-cs"/>
            </a:endParaRPr>
          </a:p>
        </p:txBody>
      </p:sp>
      <p:pic>
        <p:nvPicPr>
          <p:cNvPr id="13" name="Picture 12" descr="A picture containing drawing&#10;&#10;Description automatically generated">
            <a:extLst>
              <a:ext uri="{FF2B5EF4-FFF2-40B4-BE49-F238E27FC236}">
                <a16:creationId xmlns:a16="http://schemas.microsoft.com/office/drawing/2014/main" id="{BF814A4B-5F54-E0DA-F72C-75F257EE9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443" y="220930"/>
            <a:ext cx="592576" cy="1671968"/>
          </a:xfrm>
          <a:prstGeom prst="rect">
            <a:avLst/>
          </a:prstGeom>
        </p:spPr>
      </p:pic>
      <p:sp>
        <p:nvSpPr>
          <p:cNvPr id="4" name="Google Shape;203;p31">
            <a:extLst>
              <a:ext uri="{FF2B5EF4-FFF2-40B4-BE49-F238E27FC236}">
                <a16:creationId xmlns:a16="http://schemas.microsoft.com/office/drawing/2014/main" id="{953B1AC5-5B39-5545-C918-FEA30A3CC822}"/>
              </a:ext>
            </a:extLst>
          </p:cNvPr>
          <p:cNvSpPr txBox="1">
            <a:spLocks/>
          </p:cNvSpPr>
          <p:nvPr/>
        </p:nvSpPr>
        <p:spPr>
          <a:xfrm>
            <a:off x="1569615" y="520462"/>
            <a:ext cx="9556530" cy="616253"/>
          </a:xfrm>
          <a:prstGeom prst="rect">
            <a:avLst/>
          </a:prstGeom>
        </p:spPr>
        <p:txBody>
          <a:bodyPr spcFirstLastPara="1" vert="horz" wrap="square" lIns="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a:solidFill>
                  <a:schemeClr val="bg1"/>
                </a:solidFill>
                <a:latin typeface="Open Sans"/>
                <a:ea typeface="Open Sans"/>
                <a:cs typeface="Open Sans"/>
              </a:rPr>
              <a:t>A growing pushback against the deregulation drive</a:t>
            </a:r>
          </a:p>
        </p:txBody>
      </p:sp>
      <p:pic>
        <p:nvPicPr>
          <p:cNvPr id="5" name="Picture 4" descr="A white background with black text&#10;&#10;AI-generated content may be incorrect.">
            <a:extLst>
              <a:ext uri="{FF2B5EF4-FFF2-40B4-BE49-F238E27FC236}">
                <a16:creationId xmlns:a16="http://schemas.microsoft.com/office/drawing/2014/main" id="{4F5EF23D-8079-1DCF-D800-6B4F09DF5FE5}"/>
              </a:ext>
            </a:extLst>
          </p:cNvPr>
          <p:cNvPicPr>
            <a:picLocks noChangeAspect="1"/>
          </p:cNvPicPr>
          <p:nvPr/>
        </p:nvPicPr>
        <p:blipFill>
          <a:blip r:embed="rId4"/>
          <a:stretch>
            <a:fillRect/>
          </a:stretch>
        </p:blipFill>
        <p:spPr>
          <a:xfrm>
            <a:off x="551163" y="1882677"/>
            <a:ext cx="5795388" cy="2435513"/>
          </a:xfrm>
          <a:prstGeom prst="rect">
            <a:avLst/>
          </a:prstGeom>
        </p:spPr>
      </p:pic>
      <p:pic>
        <p:nvPicPr>
          <p:cNvPr id="7" name="Picture 6" descr="A screenshot of a white screen&#10;&#10;AI-generated content may be incorrect.">
            <a:extLst>
              <a:ext uri="{FF2B5EF4-FFF2-40B4-BE49-F238E27FC236}">
                <a16:creationId xmlns:a16="http://schemas.microsoft.com/office/drawing/2014/main" id="{D7E2DE11-8A0E-D0BA-CBF2-1DCFF6065CD3}"/>
              </a:ext>
            </a:extLst>
          </p:cNvPr>
          <p:cNvPicPr>
            <a:picLocks noChangeAspect="1"/>
          </p:cNvPicPr>
          <p:nvPr/>
        </p:nvPicPr>
        <p:blipFill>
          <a:blip r:embed="rId5"/>
          <a:stretch>
            <a:fillRect/>
          </a:stretch>
        </p:blipFill>
        <p:spPr>
          <a:xfrm>
            <a:off x="203200" y="4716467"/>
            <a:ext cx="3408867" cy="1519044"/>
          </a:xfrm>
          <a:prstGeom prst="rect">
            <a:avLst/>
          </a:prstGeom>
        </p:spPr>
      </p:pic>
      <p:pic>
        <p:nvPicPr>
          <p:cNvPr id="8" name="Picture 7" descr="A stethoscope on a blue flag&#10;&#10;AI-generated content may be incorrect.">
            <a:extLst>
              <a:ext uri="{FF2B5EF4-FFF2-40B4-BE49-F238E27FC236}">
                <a16:creationId xmlns:a16="http://schemas.microsoft.com/office/drawing/2014/main" id="{4C35FD45-2EA2-0748-CC6A-768327C3ECC9}"/>
              </a:ext>
            </a:extLst>
          </p:cNvPr>
          <p:cNvPicPr>
            <a:picLocks noChangeAspect="1"/>
          </p:cNvPicPr>
          <p:nvPr/>
        </p:nvPicPr>
        <p:blipFill>
          <a:blip r:embed="rId6"/>
          <a:stretch>
            <a:fillRect/>
          </a:stretch>
        </p:blipFill>
        <p:spPr>
          <a:xfrm>
            <a:off x="3844863" y="4646559"/>
            <a:ext cx="3062871" cy="1627769"/>
          </a:xfrm>
          <a:prstGeom prst="rect">
            <a:avLst/>
          </a:prstGeom>
        </p:spPr>
      </p:pic>
      <p:pic>
        <p:nvPicPr>
          <p:cNvPr id="3" name="Picture 2" descr="A close-up of a white background&#10;&#10;AI-generated content may be incorrect.">
            <a:extLst>
              <a:ext uri="{FF2B5EF4-FFF2-40B4-BE49-F238E27FC236}">
                <a16:creationId xmlns:a16="http://schemas.microsoft.com/office/drawing/2014/main" id="{4EFEF355-5DF1-3429-833F-78CCBF4DB639}"/>
              </a:ext>
            </a:extLst>
          </p:cNvPr>
          <p:cNvPicPr>
            <a:picLocks noChangeAspect="1"/>
          </p:cNvPicPr>
          <p:nvPr/>
        </p:nvPicPr>
        <p:blipFill>
          <a:blip r:embed="rId7"/>
          <a:stretch>
            <a:fillRect/>
          </a:stretch>
        </p:blipFill>
        <p:spPr>
          <a:xfrm>
            <a:off x="1120227" y="5722140"/>
            <a:ext cx="6553948" cy="1477125"/>
          </a:xfrm>
          <a:prstGeom prst="rect">
            <a:avLst/>
          </a:prstGeom>
        </p:spPr>
      </p:pic>
      <p:pic>
        <p:nvPicPr>
          <p:cNvPr id="6" name="Picture 5" descr="A person speaking into a microphone&#10;&#10;AI-generated content may be incorrect.">
            <a:extLst>
              <a:ext uri="{FF2B5EF4-FFF2-40B4-BE49-F238E27FC236}">
                <a16:creationId xmlns:a16="http://schemas.microsoft.com/office/drawing/2014/main" id="{4641D331-2517-8336-3DE6-E6A2CD447794}"/>
              </a:ext>
            </a:extLst>
          </p:cNvPr>
          <p:cNvPicPr>
            <a:picLocks noChangeAspect="1"/>
          </p:cNvPicPr>
          <p:nvPr/>
        </p:nvPicPr>
        <p:blipFill>
          <a:blip r:embed="rId8"/>
          <a:stretch>
            <a:fillRect/>
          </a:stretch>
        </p:blipFill>
        <p:spPr>
          <a:xfrm>
            <a:off x="7140530" y="2148157"/>
            <a:ext cx="3609124" cy="4337471"/>
          </a:xfrm>
          <a:prstGeom prst="rect">
            <a:avLst/>
          </a:prstGeom>
        </p:spPr>
      </p:pic>
      <p:pic>
        <p:nvPicPr>
          <p:cNvPr id="10" name="Picture 9">
            <a:extLst>
              <a:ext uri="{FF2B5EF4-FFF2-40B4-BE49-F238E27FC236}">
                <a16:creationId xmlns:a16="http://schemas.microsoft.com/office/drawing/2014/main" id="{D81E1CAE-861E-09A1-7B99-F734AB8AD963}"/>
              </a:ext>
            </a:extLst>
          </p:cNvPr>
          <p:cNvPicPr>
            <a:picLocks noChangeAspect="1"/>
          </p:cNvPicPr>
          <p:nvPr/>
        </p:nvPicPr>
        <p:blipFill rotWithShape="1">
          <a:blip r:embed="rId9"/>
          <a:srcRect l="997" t="19827" r="30644" b="-1033"/>
          <a:stretch>
            <a:fillRect/>
          </a:stretch>
        </p:blipFill>
        <p:spPr bwMode="auto">
          <a:xfrm>
            <a:off x="8806453" y="4733730"/>
            <a:ext cx="3182347" cy="19857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3079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6198-EFAF-04A5-37B3-62940FCF47A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893C423-03E0-EB75-3206-99A74A08C197}"/>
              </a:ext>
            </a:extLst>
          </p:cNvPr>
          <p:cNvSpPr/>
          <p:nvPr/>
        </p:nvSpPr>
        <p:spPr>
          <a:xfrm>
            <a:off x="0" y="704516"/>
            <a:ext cx="12192000" cy="938575"/>
          </a:xfrm>
          <a:prstGeom prst="rect">
            <a:avLst/>
          </a:prstGeom>
          <a:solidFill>
            <a:srgbClr val="00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900"/>
          </a:p>
        </p:txBody>
      </p:sp>
      <p:sp>
        <p:nvSpPr>
          <p:cNvPr id="2" name="Title 1">
            <a:extLst>
              <a:ext uri="{FF2B5EF4-FFF2-40B4-BE49-F238E27FC236}">
                <a16:creationId xmlns:a16="http://schemas.microsoft.com/office/drawing/2014/main" id="{04546FAD-F8F4-8678-7065-D2B8768BF352}"/>
              </a:ext>
            </a:extLst>
          </p:cNvPr>
          <p:cNvSpPr>
            <a:spLocks noGrp="1"/>
          </p:cNvSpPr>
          <p:nvPr>
            <p:ph type="title"/>
          </p:nvPr>
        </p:nvSpPr>
        <p:spPr>
          <a:xfrm>
            <a:off x="1441843" y="383042"/>
            <a:ext cx="10229851" cy="1009651"/>
          </a:xfrm>
        </p:spPr>
        <p:txBody>
          <a:bodyPr>
            <a:noAutofit/>
          </a:bodyPr>
          <a:lstStyle/>
          <a:p>
            <a:br>
              <a:rPr lang="fr-BE"/>
            </a:br>
            <a:r>
              <a:rPr lang="fr-BE" sz="4000">
                <a:solidFill>
                  <a:schemeClr val="bg1"/>
                </a:solidFill>
                <a:latin typeface="Arial Rounded MT Bold"/>
              </a:rPr>
              <a:t> </a:t>
            </a:r>
            <a:endParaRPr lang="en-US" b="1">
              <a:solidFill>
                <a:schemeClr val="bg1"/>
              </a:solidFill>
              <a:latin typeface="Arial Rounded MT Bold"/>
            </a:endParaRPr>
          </a:p>
        </p:txBody>
      </p:sp>
      <p:pic>
        <p:nvPicPr>
          <p:cNvPr id="7" name="Picture 6" descr="A picture containing drawing&#10;&#10;Description automatically generated">
            <a:extLst>
              <a:ext uri="{FF2B5EF4-FFF2-40B4-BE49-F238E27FC236}">
                <a16:creationId xmlns:a16="http://schemas.microsoft.com/office/drawing/2014/main" id="{203A4947-FA2F-618F-DA79-18CBB0AB8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96" y="341530"/>
            <a:ext cx="665147" cy="1751797"/>
          </a:xfrm>
          <a:prstGeom prst="rect">
            <a:avLst/>
          </a:prstGeom>
        </p:spPr>
      </p:pic>
      <p:sp>
        <p:nvSpPr>
          <p:cNvPr id="8" name="TextBox 7">
            <a:extLst>
              <a:ext uri="{FF2B5EF4-FFF2-40B4-BE49-F238E27FC236}">
                <a16:creationId xmlns:a16="http://schemas.microsoft.com/office/drawing/2014/main" id="{B9A1CAB5-8B2F-1323-6D5C-FBE2C1A21889}"/>
              </a:ext>
            </a:extLst>
          </p:cNvPr>
          <p:cNvSpPr txBox="1"/>
          <p:nvPr/>
        </p:nvSpPr>
        <p:spPr>
          <a:xfrm>
            <a:off x="1614594" y="886214"/>
            <a:ext cx="105774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bg1"/>
                </a:solidFill>
                <a:latin typeface="Open Sans"/>
                <a:ea typeface="Open Sans"/>
                <a:cs typeface="Open Sans"/>
              </a:rPr>
              <a:t>An Example: PFAS – The “Forever Chemicals”</a:t>
            </a:r>
            <a:endParaRPr lang="en-GB">
              <a:solidFill>
                <a:schemeClr val="bg1"/>
              </a:solidFill>
              <a:latin typeface="Open Sans"/>
              <a:ea typeface="Open Sans"/>
              <a:cs typeface="Open Sans"/>
            </a:endParaRPr>
          </a:p>
        </p:txBody>
      </p:sp>
      <p:sp>
        <p:nvSpPr>
          <p:cNvPr id="3" name="TextBox 2">
            <a:extLst>
              <a:ext uri="{FF2B5EF4-FFF2-40B4-BE49-F238E27FC236}">
                <a16:creationId xmlns:a16="http://schemas.microsoft.com/office/drawing/2014/main" id="{6BAE4539-03F7-0C75-CA84-15058EBBD2F3}"/>
              </a:ext>
            </a:extLst>
          </p:cNvPr>
          <p:cNvSpPr txBox="1"/>
          <p:nvPr/>
        </p:nvSpPr>
        <p:spPr>
          <a:xfrm>
            <a:off x="1328724" y="1836800"/>
            <a:ext cx="4071989" cy="2462213"/>
          </a:xfrm>
          <a:prstGeom prst="rect">
            <a:avLst/>
          </a:prstGeom>
          <a:solidFill>
            <a:srgbClr val="FFFF00"/>
          </a:solidFill>
          <a:ln>
            <a:solidFill>
              <a:schemeClr val="tx2"/>
            </a:solidFill>
          </a:ln>
        </p:spPr>
        <p:txBody>
          <a:bodyPr wrap="square" lIns="91440" tIns="45720" rIns="91440" bIns="45720" anchor="ctr">
            <a:spAutoFit/>
          </a:bodyPr>
          <a:lstStyle/>
          <a:p>
            <a:pPr algn="ctr"/>
            <a:r>
              <a:rPr lang="en-US" sz="2200" b="1">
                <a:latin typeface="Open Sans" panose="020B0606030504020204" pitchFamily="34" charset="0"/>
                <a:ea typeface="Open Sans" panose="020B0606030504020204" pitchFamily="34" charset="0"/>
                <a:cs typeface="Open Sans" panose="020B0606030504020204" pitchFamily="34" charset="0"/>
              </a:rPr>
              <a:t>Lobbying and disinformation</a:t>
            </a:r>
          </a:p>
          <a:p>
            <a:pPr algn="ctr"/>
            <a:r>
              <a:rPr lang="en-US" sz="2200" b="1">
                <a:latin typeface="Open Sans" panose="020B0606030504020204" pitchFamily="34" charset="0"/>
                <a:ea typeface="Open Sans" panose="020B0606030504020204" pitchFamily="34" charset="0"/>
                <a:cs typeface="Open Sans" panose="020B0606030504020204" pitchFamily="34" charset="0"/>
              </a:rPr>
              <a:t>to undermine restrictions &amp; regulation </a:t>
            </a:r>
            <a:r>
              <a:rPr lang="en-US" sz="2200">
                <a:latin typeface="Open Sans" panose="020B0606030504020204" pitchFamily="34" charset="0"/>
                <a:ea typeface="Open Sans" panose="020B0606030504020204" pitchFamily="34" charset="0"/>
                <a:cs typeface="Open Sans" panose="020B0606030504020204" pitchFamily="34" charset="0"/>
              </a:rPr>
              <a:t>that protect people and workers and reduce downstream emissions</a:t>
            </a:r>
            <a:endParaRPr lang="en-BE" sz="2200">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BE6495AD-711E-79E0-DB32-FAF3BC1F1F24}"/>
              </a:ext>
            </a:extLst>
          </p:cNvPr>
          <p:cNvSpPr txBox="1"/>
          <p:nvPr/>
        </p:nvSpPr>
        <p:spPr>
          <a:xfrm>
            <a:off x="-312445" y="4013810"/>
            <a:ext cx="2178282" cy="461665"/>
          </a:xfrm>
          <a:prstGeom prst="rect">
            <a:avLst/>
          </a:prstGeom>
          <a:noFill/>
        </p:spPr>
        <p:txBody>
          <a:bodyPr wrap="square">
            <a:spAutoFit/>
          </a:bodyPr>
          <a:lstStyle/>
          <a:p>
            <a:pPr algn="ctr"/>
            <a:r>
              <a:rPr lang="en-US" sz="2400"/>
              <a:t>vs</a:t>
            </a:r>
            <a:endParaRPr lang="en-BE" sz="2400"/>
          </a:p>
        </p:txBody>
      </p:sp>
      <p:sp>
        <p:nvSpPr>
          <p:cNvPr id="6" name="TextBox 5">
            <a:extLst>
              <a:ext uri="{FF2B5EF4-FFF2-40B4-BE49-F238E27FC236}">
                <a16:creationId xmlns:a16="http://schemas.microsoft.com/office/drawing/2014/main" id="{A8C8F588-F5AD-8F09-7024-98577F59296F}"/>
              </a:ext>
            </a:extLst>
          </p:cNvPr>
          <p:cNvSpPr txBox="1"/>
          <p:nvPr/>
        </p:nvSpPr>
        <p:spPr>
          <a:xfrm>
            <a:off x="1234073" y="4586021"/>
            <a:ext cx="4261290" cy="1785104"/>
          </a:xfrm>
          <a:prstGeom prst="rect">
            <a:avLst/>
          </a:prstGeom>
          <a:solidFill>
            <a:srgbClr val="92D050"/>
          </a:solidFill>
          <a:ln>
            <a:solidFill>
              <a:schemeClr val="tx2"/>
            </a:solidFill>
          </a:ln>
        </p:spPr>
        <p:txBody>
          <a:bodyPr wrap="square">
            <a:spAutoFit/>
          </a:bodyPr>
          <a:lstStyle/>
          <a:p>
            <a:pPr algn="ctr"/>
            <a:r>
              <a:rPr lang="en-US" sz="2200" b="1">
                <a:latin typeface="Open Sans" panose="020B0606030504020204" pitchFamily="34" charset="0"/>
                <a:ea typeface="Open Sans" panose="020B0606030504020204" pitchFamily="34" charset="0"/>
                <a:cs typeface="Open Sans" panose="020B0606030504020204" pitchFamily="34" charset="0"/>
              </a:rPr>
              <a:t>Engaging to restrict harmful substances </a:t>
            </a:r>
            <a:r>
              <a:rPr lang="en-US" sz="2200">
                <a:latin typeface="Open Sans" panose="020B0606030504020204" pitchFamily="34" charset="0"/>
                <a:ea typeface="Open Sans" panose="020B0606030504020204" pitchFamily="34" charset="0"/>
                <a:cs typeface="Open Sans" panose="020B0606030504020204" pitchFamily="34" charset="0"/>
              </a:rPr>
              <a:t>&amp; innovate for alternatives, reduce exposure, save costs downstream and offer protections</a:t>
            </a:r>
            <a:endParaRPr lang="en-BE" sz="22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1020B992-A0E9-8437-480F-034001324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391" y="1824789"/>
            <a:ext cx="5175508" cy="3450339"/>
          </a:xfrm>
          <a:prstGeom prst="rect">
            <a:avLst/>
          </a:prstGeom>
        </p:spPr>
      </p:pic>
      <p:pic>
        <p:nvPicPr>
          <p:cNvPr id="12" name="Picture 11">
            <a:extLst>
              <a:ext uri="{FF2B5EF4-FFF2-40B4-BE49-F238E27FC236}">
                <a16:creationId xmlns:a16="http://schemas.microsoft.com/office/drawing/2014/main" id="{736B85B7-1798-67E0-8B36-A2D7F4FAD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2892" y="3675557"/>
            <a:ext cx="2126685" cy="3009461"/>
          </a:xfrm>
          <a:prstGeom prst="rect">
            <a:avLst/>
          </a:prstGeom>
        </p:spPr>
      </p:pic>
    </p:spTree>
    <p:extLst>
      <p:ext uri="{BB962C8B-B14F-4D97-AF65-F5344CB8AC3E}">
        <p14:creationId xmlns:p14="http://schemas.microsoft.com/office/powerpoint/2010/main" val="2063291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B09FB-44BF-4119-8E92-CE0CB53059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A193081-1A52-5316-1366-8F6B3A012754}"/>
              </a:ext>
            </a:extLst>
          </p:cNvPr>
          <p:cNvSpPr/>
          <p:nvPr/>
        </p:nvSpPr>
        <p:spPr>
          <a:xfrm>
            <a:off x="0" y="206969"/>
            <a:ext cx="12192000" cy="938575"/>
          </a:xfrm>
          <a:prstGeom prst="rect">
            <a:avLst/>
          </a:prstGeom>
          <a:solidFill>
            <a:srgbClr val="003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900"/>
          </a:p>
        </p:txBody>
      </p:sp>
      <p:pic>
        <p:nvPicPr>
          <p:cNvPr id="5" name="Picture 4" descr="A picture containing drawing&#10;&#10;Description automatically generated">
            <a:extLst>
              <a:ext uri="{FF2B5EF4-FFF2-40B4-BE49-F238E27FC236}">
                <a16:creationId xmlns:a16="http://schemas.microsoft.com/office/drawing/2014/main" id="{55AAC6A1-FD81-80C1-4F6F-774E2B217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37" y="-186590"/>
            <a:ext cx="665147" cy="1751797"/>
          </a:xfrm>
          <a:prstGeom prst="rect">
            <a:avLst/>
          </a:prstGeom>
        </p:spPr>
      </p:pic>
      <p:sp>
        <p:nvSpPr>
          <p:cNvPr id="7" name="Title 1">
            <a:extLst>
              <a:ext uri="{FF2B5EF4-FFF2-40B4-BE49-F238E27FC236}">
                <a16:creationId xmlns:a16="http://schemas.microsoft.com/office/drawing/2014/main" id="{EAB6AFCF-65D8-FFA9-0543-63B8251B360E}"/>
              </a:ext>
            </a:extLst>
          </p:cNvPr>
          <p:cNvSpPr txBox="1">
            <a:spLocks/>
          </p:cNvSpPr>
          <p:nvPr/>
        </p:nvSpPr>
        <p:spPr>
          <a:xfrm>
            <a:off x="1549204" y="-158630"/>
            <a:ext cx="10471346" cy="12150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PFAS: Decades of corporate disinformation</a:t>
            </a:r>
            <a:endParaRPr lang="en-US" sz="48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5FE87C89-5A5C-7A38-9E01-6E3C872C7714}"/>
              </a:ext>
            </a:extLst>
          </p:cNvPr>
          <p:cNvPicPr>
            <a:picLocks noChangeAspect="1"/>
          </p:cNvPicPr>
          <p:nvPr/>
        </p:nvPicPr>
        <p:blipFill>
          <a:blip r:embed="rId4"/>
          <a:stretch>
            <a:fillRect/>
          </a:stretch>
        </p:blipFill>
        <p:spPr>
          <a:xfrm>
            <a:off x="2961228" y="2821903"/>
            <a:ext cx="4432963" cy="3362315"/>
          </a:xfrm>
          <a:prstGeom prst="rect">
            <a:avLst/>
          </a:prstGeom>
        </p:spPr>
      </p:pic>
      <p:pic>
        <p:nvPicPr>
          <p:cNvPr id="11" name="Picture 10">
            <a:extLst>
              <a:ext uri="{FF2B5EF4-FFF2-40B4-BE49-F238E27FC236}">
                <a16:creationId xmlns:a16="http://schemas.microsoft.com/office/drawing/2014/main" id="{CD1760F4-BF97-371E-A390-030DCA68769C}"/>
              </a:ext>
            </a:extLst>
          </p:cNvPr>
          <p:cNvPicPr>
            <a:picLocks noChangeAspect="1"/>
          </p:cNvPicPr>
          <p:nvPr/>
        </p:nvPicPr>
        <p:blipFill>
          <a:blip r:embed="rId5"/>
          <a:stretch>
            <a:fillRect/>
          </a:stretch>
        </p:blipFill>
        <p:spPr>
          <a:xfrm>
            <a:off x="4862032" y="3276748"/>
            <a:ext cx="2220543" cy="613809"/>
          </a:xfrm>
          <a:prstGeom prst="rect">
            <a:avLst/>
          </a:prstGeom>
        </p:spPr>
      </p:pic>
      <p:sp>
        <p:nvSpPr>
          <p:cNvPr id="14" name="Rectangle 13">
            <a:extLst>
              <a:ext uri="{FF2B5EF4-FFF2-40B4-BE49-F238E27FC236}">
                <a16:creationId xmlns:a16="http://schemas.microsoft.com/office/drawing/2014/main" id="{7BC30B89-77DA-7887-8908-38D75820AC61}"/>
              </a:ext>
            </a:extLst>
          </p:cNvPr>
          <p:cNvSpPr/>
          <p:nvPr/>
        </p:nvSpPr>
        <p:spPr>
          <a:xfrm>
            <a:off x="3058688" y="3267194"/>
            <a:ext cx="4238045" cy="2854518"/>
          </a:xfrm>
          <a:prstGeom prst="rect">
            <a:avLst/>
          </a:prstGeom>
          <a:noFill/>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BE"/>
          </a:p>
        </p:txBody>
      </p:sp>
      <p:sp>
        <p:nvSpPr>
          <p:cNvPr id="9" name="TextBox 8">
            <a:extLst>
              <a:ext uri="{FF2B5EF4-FFF2-40B4-BE49-F238E27FC236}">
                <a16:creationId xmlns:a16="http://schemas.microsoft.com/office/drawing/2014/main" id="{114CDCF5-1EA3-442A-93B6-B17294EAA46B}"/>
              </a:ext>
            </a:extLst>
          </p:cNvPr>
          <p:cNvSpPr txBox="1"/>
          <p:nvPr/>
        </p:nvSpPr>
        <p:spPr>
          <a:xfrm>
            <a:off x="3269538" y="3434759"/>
            <a:ext cx="880606" cy="369332"/>
          </a:xfrm>
          <a:prstGeom prst="rect">
            <a:avLst/>
          </a:prstGeom>
          <a:noFill/>
        </p:spPr>
        <p:txBody>
          <a:bodyPr wrap="square">
            <a:spAutoFit/>
          </a:bodyPr>
          <a:lstStyle/>
          <a:p>
            <a:r>
              <a:rPr lang="es-ES" b="1">
                <a:solidFill>
                  <a:schemeClr val="accent2">
                    <a:lumMod val="50000"/>
                    <a:lumOff val="50000"/>
                  </a:schemeClr>
                </a:solidFill>
              </a:rPr>
              <a:t>2023</a:t>
            </a:r>
            <a:endParaRPr lang="en-BE" b="1">
              <a:solidFill>
                <a:schemeClr val="accent2">
                  <a:lumMod val="50000"/>
                  <a:lumOff val="50000"/>
                </a:schemeClr>
              </a:solidFill>
            </a:endParaRPr>
          </a:p>
        </p:txBody>
      </p:sp>
      <p:pic>
        <p:nvPicPr>
          <p:cNvPr id="15" name="Picture 14">
            <a:extLst>
              <a:ext uri="{FF2B5EF4-FFF2-40B4-BE49-F238E27FC236}">
                <a16:creationId xmlns:a16="http://schemas.microsoft.com/office/drawing/2014/main" id="{EE8FDA8E-7ACC-A8F5-9D3E-F30E753E308C}"/>
              </a:ext>
            </a:extLst>
          </p:cNvPr>
          <p:cNvPicPr>
            <a:picLocks noChangeAspect="1"/>
          </p:cNvPicPr>
          <p:nvPr/>
        </p:nvPicPr>
        <p:blipFill>
          <a:blip r:embed="rId6"/>
          <a:stretch>
            <a:fillRect/>
          </a:stretch>
        </p:blipFill>
        <p:spPr>
          <a:xfrm>
            <a:off x="255671" y="3429000"/>
            <a:ext cx="2469793" cy="1877043"/>
          </a:xfrm>
          <a:prstGeom prst="rect">
            <a:avLst/>
          </a:prstGeom>
        </p:spPr>
      </p:pic>
      <p:pic>
        <p:nvPicPr>
          <p:cNvPr id="18" name="Picture 17">
            <a:extLst>
              <a:ext uri="{FF2B5EF4-FFF2-40B4-BE49-F238E27FC236}">
                <a16:creationId xmlns:a16="http://schemas.microsoft.com/office/drawing/2014/main" id="{2ACB4E1D-4372-27EB-F961-E00C73D547BA}"/>
              </a:ext>
            </a:extLst>
          </p:cNvPr>
          <p:cNvPicPr>
            <a:picLocks noChangeAspect="1"/>
          </p:cNvPicPr>
          <p:nvPr/>
        </p:nvPicPr>
        <p:blipFill>
          <a:blip r:embed="rId7"/>
          <a:stretch>
            <a:fillRect/>
          </a:stretch>
        </p:blipFill>
        <p:spPr>
          <a:xfrm>
            <a:off x="7694736" y="1681878"/>
            <a:ext cx="4497264" cy="5053529"/>
          </a:xfrm>
          <a:prstGeom prst="rect">
            <a:avLst/>
          </a:prstGeom>
        </p:spPr>
      </p:pic>
      <p:pic>
        <p:nvPicPr>
          <p:cNvPr id="21" name="Picture 20">
            <a:extLst>
              <a:ext uri="{FF2B5EF4-FFF2-40B4-BE49-F238E27FC236}">
                <a16:creationId xmlns:a16="http://schemas.microsoft.com/office/drawing/2014/main" id="{3AE87495-5F2F-665C-9906-31CFD184C101}"/>
              </a:ext>
            </a:extLst>
          </p:cNvPr>
          <p:cNvPicPr>
            <a:picLocks noChangeAspect="1"/>
          </p:cNvPicPr>
          <p:nvPr/>
        </p:nvPicPr>
        <p:blipFill>
          <a:blip r:embed="rId8"/>
          <a:stretch>
            <a:fillRect/>
          </a:stretch>
        </p:blipFill>
        <p:spPr>
          <a:xfrm>
            <a:off x="8629650" y="1326501"/>
            <a:ext cx="3390900" cy="627391"/>
          </a:xfrm>
          <a:prstGeom prst="rect">
            <a:avLst/>
          </a:prstGeom>
        </p:spPr>
      </p:pic>
      <p:sp>
        <p:nvSpPr>
          <p:cNvPr id="23" name="TextBox 22">
            <a:extLst>
              <a:ext uri="{FF2B5EF4-FFF2-40B4-BE49-F238E27FC236}">
                <a16:creationId xmlns:a16="http://schemas.microsoft.com/office/drawing/2014/main" id="{112B9C4C-2E0B-7C99-9E40-4AC3FF6A3425}"/>
              </a:ext>
            </a:extLst>
          </p:cNvPr>
          <p:cNvSpPr txBox="1"/>
          <p:nvPr/>
        </p:nvSpPr>
        <p:spPr>
          <a:xfrm>
            <a:off x="171450" y="1685084"/>
            <a:ext cx="7523286" cy="1477328"/>
          </a:xfrm>
          <a:prstGeom prst="rect">
            <a:avLst/>
          </a:prstGeom>
          <a:noFill/>
        </p:spPr>
        <p:txBody>
          <a:bodyPr wrap="square">
            <a:spAutoFit/>
          </a:bodyPr>
          <a:lstStyle/>
          <a:p>
            <a:pPr lvl="0" defTabSz="914400">
              <a:defRPr/>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P</a:t>
            </a:r>
            <a:r>
              <a:rPr lang="en-US" sz="2400" b="1"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owerful lobbies</a:t>
            </a:r>
            <a:r>
              <a:rPr lang="en-US" sz="240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have been </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shown to withhold</a:t>
            </a:r>
            <a:r>
              <a:rPr lang="en-US" sz="240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and </a:t>
            </a:r>
            <a:r>
              <a:rPr lang="en-US" sz="24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spread fake information and use delaying tactics to </a:t>
            </a:r>
            <a:r>
              <a:rPr lang="en-US" sz="2400" b="0" dirty="0">
                <a:solidFill>
                  <a:srgbClr val="000000"/>
                </a:solidFill>
                <a:latin typeface="Open Sans" panose="020B0606030504020204" pitchFamily="34" charset="0"/>
                <a:ea typeface="Open Sans" panose="020B0606030504020204" pitchFamily="34" charset="0"/>
                <a:cs typeface="Open Sans" panose="020B0606030504020204" pitchFamily="34" charset="0"/>
              </a:rPr>
              <a:t>undermine </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l</a:t>
            </a:r>
            <a:r>
              <a:rPr lang="en-US" sz="24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gislative d</a:t>
            </a:r>
            <a:r>
              <a:rPr lang="en-US" sz="2400" b="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ecisions. </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endParaRPr lang="en-US" sz="1800" b="0" i="0" kern="1200" dirty="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C2F6329C-E5BD-79A4-007D-787DA0E41168}"/>
              </a:ext>
            </a:extLst>
          </p:cNvPr>
          <p:cNvSpPr txBox="1"/>
          <p:nvPr/>
        </p:nvSpPr>
        <p:spPr>
          <a:xfrm>
            <a:off x="255671" y="6179860"/>
            <a:ext cx="7211517" cy="584775"/>
          </a:xfrm>
          <a:prstGeom prst="rect">
            <a:avLst/>
          </a:prstGeom>
          <a:noFill/>
        </p:spPr>
        <p:txBody>
          <a:bodyPr wrap="square">
            <a:spAutoFit/>
          </a:bodyPr>
          <a:lstStyle/>
          <a:p>
            <a:pPr algn="r"/>
            <a:r>
              <a:rPr lang="en-US" sz="1600" b="1">
                <a:solidFill>
                  <a:srgbClr val="0070C0"/>
                </a:solidFill>
                <a:latin typeface="Open Sans" panose="020B0606030504020204" pitchFamily="34" charset="0"/>
                <a:ea typeface="Open Sans" panose="020B0606030504020204" pitchFamily="34" charset="0"/>
                <a:cs typeface="Open Sans" panose="020B0606030504020204" pitchFamily="34" charset="0"/>
              </a:rPr>
              <a:t>The PFAS Disinformation &amp; Active Lobbying Campaign against PFAS regulation: </a:t>
            </a:r>
            <a:r>
              <a:rPr lang="en-US" sz="1400" b="1">
                <a:solidFill>
                  <a:srgbClr val="0070C0"/>
                </a:solidFill>
                <a:latin typeface="Open Sans" panose="020B0606030504020204" pitchFamily="34" charset="0"/>
                <a:ea typeface="Open Sans" panose="020B0606030504020204" pitchFamily="34" charset="0"/>
                <a:cs typeface="Open Sans" panose="020B0606030504020204" pitchFamily="34" charset="0"/>
              </a:rPr>
              <a:t>documented in </a:t>
            </a:r>
            <a:r>
              <a:rPr lang="en-US" sz="1600" b="1">
                <a:solidFill>
                  <a:srgbClr val="0070C0"/>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The Forever Lobbying Project</a:t>
            </a:r>
            <a:endParaRPr lang="en-GB" sz="160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6721008"/>
      </p:ext>
    </p:extLst>
  </p:cSld>
  <p:clrMapOvr>
    <a:masterClrMapping/>
  </p:clrMapOvr>
</p:sld>
</file>

<file path=ppt/theme/theme1.xml><?xml version="1.0" encoding="utf-8"?>
<a:theme xmlns:a="http://schemas.openxmlformats.org/drawingml/2006/main" name="Office Theme">
  <a:themeElements>
    <a:clrScheme name="EEB">
      <a:dk1>
        <a:srgbClr val="000000"/>
      </a:dk1>
      <a:lt1>
        <a:sysClr val="window" lastClr="FFFFFF"/>
      </a:lt1>
      <a:dk2>
        <a:srgbClr val="003D82"/>
      </a:dk2>
      <a:lt2>
        <a:srgbClr val="E7E9E7"/>
      </a:lt2>
      <a:accent1>
        <a:srgbClr val="003D82"/>
      </a:accent1>
      <a:accent2>
        <a:srgbClr val="000000"/>
      </a:accent2>
      <a:accent3>
        <a:srgbClr val="009BDB"/>
      </a:accent3>
      <a:accent4>
        <a:srgbClr val="C6DA4B"/>
      </a:accent4>
      <a:accent5>
        <a:srgbClr val="373737"/>
      </a:accent5>
      <a:accent6>
        <a:srgbClr val="00B050"/>
      </a:accent6>
      <a:hlink>
        <a:srgbClr val="003D82"/>
      </a:hlink>
      <a:folHlink>
        <a:srgbClr val="009BDB"/>
      </a:folHlink>
    </a:clrScheme>
    <a:fontScheme name="Custom 1">
      <a:majorFont>
        <a:latin typeface="Arial Rounded MT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EB template presentation" id="{5EDB0388-CB55-47F7-B843-812E2C9F330F}" vid="{4FFBFD24-33F9-46D6-9BD7-163A1EF6DB05}"/>
    </a:ext>
  </a:extLst>
</a:theme>
</file>

<file path=ppt/theme/theme2.xml><?xml version="1.0" encoding="utf-8"?>
<a:theme xmlns:a="http://schemas.openxmlformats.org/drawingml/2006/main" name="1_Office Theme">
  <a:themeElements>
    <a:clrScheme name="EEB">
      <a:dk1>
        <a:srgbClr val="000000"/>
      </a:dk1>
      <a:lt1>
        <a:sysClr val="window" lastClr="FFFFFF"/>
      </a:lt1>
      <a:dk2>
        <a:srgbClr val="003D82"/>
      </a:dk2>
      <a:lt2>
        <a:srgbClr val="E7E9E7"/>
      </a:lt2>
      <a:accent1>
        <a:srgbClr val="003D82"/>
      </a:accent1>
      <a:accent2>
        <a:srgbClr val="000000"/>
      </a:accent2>
      <a:accent3>
        <a:srgbClr val="009BDB"/>
      </a:accent3>
      <a:accent4>
        <a:srgbClr val="C6DA4B"/>
      </a:accent4>
      <a:accent5>
        <a:srgbClr val="373737"/>
      </a:accent5>
      <a:accent6>
        <a:srgbClr val="00B050"/>
      </a:accent6>
      <a:hlink>
        <a:srgbClr val="003D82"/>
      </a:hlink>
      <a:folHlink>
        <a:srgbClr val="009BDB"/>
      </a:folHlink>
    </a:clrScheme>
    <a:fontScheme name="Custom 1">
      <a:majorFont>
        <a:latin typeface="Arial Rounded MT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EEB presentation" id="{DFAAC699-58DA-4DBA-A4EA-2BC8BDEC4CD4}" vid="{C4796FBB-F295-43BD-A9F4-83FC264DD9A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5910123801254BA24166F72A406C5E" ma:contentTypeVersion="14" ma:contentTypeDescription="Create a new document." ma:contentTypeScope="" ma:versionID="bf245b17b050f7028cefa1e5795da2a5">
  <xsd:schema xmlns:xsd="http://www.w3.org/2001/XMLSchema" xmlns:xs="http://www.w3.org/2001/XMLSchema" xmlns:p="http://schemas.microsoft.com/office/2006/metadata/properties" xmlns:ns2="0fdced8a-f722-4dcd-b1e9-a6828e5d8f7c" xmlns:ns3="ebecbce9-4b22-4a2f-98dc-de3121c6406c" targetNamespace="http://schemas.microsoft.com/office/2006/metadata/properties" ma:root="true" ma:fieldsID="f0e044abd65652bc1d8c9f9f44923539" ns2:_="" ns3:_="">
    <xsd:import namespace="0fdced8a-f722-4dcd-b1e9-a6828e5d8f7c"/>
    <xsd:import namespace="ebecbce9-4b22-4a2f-98dc-de3121c6406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dced8a-f722-4dcd-b1e9-a6828e5d8f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709fd8f-d989-45dd-b0e5-14d7c8cd659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becbce9-4b22-4a2f-98dc-de3121c6406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58294fc-f60e-434a-8cab-4e27927b57e3}" ma:internalName="TaxCatchAll" ma:showField="CatchAllData" ma:web="ebecbce9-4b22-4a2f-98dc-de3121c6406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becbce9-4b22-4a2f-98dc-de3121c6406c">
      <UserInfo>
        <DisplayName/>
        <AccountId xsi:nil="true"/>
        <AccountType/>
      </UserInfo>
    </SharedWithUsers>
    <MediaLengthInSeconds xmlns="0fdced8a-f722-4dcd-b1e9-a6828e5d8f7c" xsi:nil="true"/>
    <lcf76f155ced4ddcb4097134ff3c332f xmlns="0fdced8a-f722-4dcd-b1e9-a6828e5d8f7c">
      <Terms xmlns="http://schemas.microsoft.com/office/infopath/2007/PartnerControls"/>
    </lcf76f155ced4ddcb4097134ff3c332f>
    <TaxCatchAll xmlns="ebecbce9-4b22-4a2f-98dc-de3121c6406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08CB2D-9CC4-492F-8445-72C5D16F2127}">
  <ds:schemaRefs>
    <ds:schemaRef ds:uri="0fdced8a-f722-4dcd-b1e9-a6828e5d8f7c"/>
    <ds:schemaRef ds:uri="ebecbce9-4b22-4a2f-98dc-de3121c6406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73D777-A787-4C08-B465-D3001E3CC832}">
  <ds:schemaRefs>
    <ds:schemaRef ds:uri="http://schemas.openxmlformats.org/package/2006/metadata/core-properties"/>
    <ds:schemaRef ds:uri="http://schemas.microsoft.com/office/2006/documentManagement/types"/>
    <ds:schemaRef ds:uri="0fdced8a-f722-4dcd-b1e9-a6828e5d8f7c"/>
    <ds:schemaRef ds:uri="http://schemas.microsoft.com/office/infopath/2007/PartnerControls"/>
    <ds:schemaRef ds:uri="http://purl.org/dc/terms/"/>
    <ds:schemaRef ds:uri="http://www.w3.org/XML/1998/namespace"/>
    <ds:schemaRef ds:uri="http://purl.org/dc/elements/1.1/"/>
    <ds:schemaRef ds:uri="http://purl.org/dc/dcmitype/"/>
    <ds:schemaRef ds:uri="http://schemas.microsoft.com/office/2006/metadata/properties"/>
    <ds:schemaRef ds:uri="ebecbce9-4b22-4a2f-98dc-de3121c6406c"/>
  </ds:schemaRefs>
</ds:datastoreItem>
</file>

<file path=customXml/itemProps3.xml><?xml version="1.0" encoding="utf-8"?>
<ds:datastoreItem xmlns:ds="http://schemas.openxmlformats.org/officeDocument/2006/customXml" ds:itemID="{FDE91324-E2C3-400E-838D-A2F1F9CDD9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247</TotalTime>
  <Words>1494</Words>
  <Application>Microsoft Office PowerPoint</Application>
  <PresentationFormat>Widescreen</PresentationFormat>
  <Paragraphs>138</Paragraphs>
  <Slides>15</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Aptos Display</vt:lpstr>
      <vt:lpstr>Arial</vt:lpstr>
      <vt:lpstr>Arial Rounded MT Bold</vt:lpstr>
      <vt:lpstr>Calibri</vt:lpstr>
      <vt:lpstr>Nunito</vt:lpstr>
      <vt:lpstr>Open Sans</vt:lpstr>
      <vt:lpstr>Symbol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Faustine Bas-Defossez</dc:creator>
  <cp:lastModifiedBy>Patrick Ten Brink</cp:lastModifiedBy>
  <cp:revision>3</cp:revision>
  <cp:lastPrinted>2024-06-05T16:32:55Z</cp:lastPrinted>
  <dcterms:created xsi:type="dcterms:W3CDTF">2023-01-27T13:02:52Z</dcterms:created>
  <dcterms:modified xsi:type="dcterms:W3CDTF">2026-06-23T12:02:55Z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1000.00000000000</vt:lpwstr>
  </property>
  <property fmtid="{D5CDD505-2E9C-101B-9397-08002B2CF9AE}" pid="3" name="ContentTypeId">
    <vt:lpwstr>0x010100855910123801254BA24166F72A406C5E</vt:lpwstr>
  </property>
  <property fmtid="{D5CDD505-2E9C-101B-9397-08002B2CF9AE}" pid="4" name="ComplianceAssetId">
    <vt:lpwstr/>
  </property>
  <property fmtid="{D5CDD505-2E9C-101B-9397-08002B2CF9AE}" pid="5" name="_activity">
    <vt:lpwstr>{"FileActivityType":"9","FileActivityTimeStamp":"2024-05-15T14:57:26.607Z","FileActivityUsersOnPage":[{"DisplayName":"Clemence Besnus","Id":"clemence.besnus@eeb.org"}],"FileActivityNavigationId":null}</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